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307" r:id="rId4"/>
    <p:sldId id="267" r:id="rId5"/>
    <p:sldId id="308" r:id="rId6"/>
    <p:sldId id="355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48" r:id="rId46"/>
    <p:sldId id="349" r:id="rId47"/>
    <p:sldId id="350" r:id="rId48"/>
    <p:sldId id="351" r:id="rId49"/>
    <p:sldId id="352" r:id="rId50"/>
    <p:sldId id="353" r:id="rId51"/>
    <p:sldId id="354" r:id="rId5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00FF00"/>
    <a:srgbClr val="FFFF0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79" d="100"/>
          <a:sy n="79" d="100"/>
        </p:scale>
        <p:origin x="-24" y="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DE167C6-FB2E-4F33-8AFB-E3F3598BE2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9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19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1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001AFC-4994-46B2-B0D3-658CED5E26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6136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C45C13-22CC-45B0-BEC6-502AE5258834}" type="slidenum">
              <a:rPr lang="en-US"/>
              <a:pPr/>
              <a:t>1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A714CD-7CA1-498E-8F6D-E86E5A6E912B}" type="slidenum">
              <a:rPr lang="en-US"/>
              <a:pPr/>
              <a:t>10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EB197F-7074-441B-802E-FE4E9414BC1F}" type="slidenum">
              <a:rPr lang="en-US"/>
              <a:pPr/>
              <a:t>11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09AA96-F664-4B86-A186-9EFC116FB1FF}" type="slidenum">
              <a:rPr lang="en-US"/>
              <a:pPr/>
              <a:t>12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FA877C-A51F-496A-9308-0E5FDC45645B}" type="slidenum">
              <a:rPr lang="en-US"/>
              <a:pPr/>
              <a:t>13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FCD8AC-7011-45CE-90DC-702BABDC261F}" type="slidenum">
              <a:rPr lang="en-US"/>
              <a:pPr/>
              <a:t>14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E88DA4-0545-4364-9EC7-A320CC8B0D1A}" type="slidenum">
              <a:rPr lang="en-US"/>
              <a:pPr/>
              <a:t>15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133512-1A28-440A-A9C2-9CC42589B545}" type="slidenum">
              <a:rPr lang="en-US"/>
              <a:pPr/>
              <a:t>16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72F631-9038-48C0-A95E-9EFE5BE0892E}" type="slidenum">
              <a:rPr lang="en-US"/>
              <a:pPr/>
              <a:t>17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F6344F-F2F3-49EA-B825-4D51DBE964B6}" type="slidenum">
              <a:rPr lang="en-US"/>
              <a:pPr/>
              <a:t>18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1330E6-C299-45C0-B787-928CAE3536C2}" type="slidenum">
              <a:rPr lang="en-US"/>
              <a:pPr/>
              <a:t>19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B6E4F7-1A16-450E-96BF-F4E23E84EE47}" type="slidenum">
              <a:rPr lang="en-US"/>
              <a:pPr/>
              <a:t>2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0D0031-CD27-4762-B90C-B2F24BE1DCDD}" type="slidenum">
              <a:rPr lang="en-US"/>
              <a:pPr/>
              <a:t>20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69EA3D-4794-4CD4-8DD4-31A0A67A374F}" type="slidenum">
              <a:rPr lang="en-US"/>
              <a:pPr/>
              <a:t>21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13EAB5-1562-4736-95DB-0961003E892E}" type="slidenum">
              <a:rPr lang="en-US"/>
              <a:pPr/>
              <a:t>22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BE18CF-0796-4DDE-884C-27C8B21917EF}" type="slidenum">
              <a:rPr lang="en-US"/>
              <a:pPr/>
              <a:t>23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2CAEFB-0833-4F07-84E2-A61A46CB4230}" type="slidenum">
              <a:rPr lang="en-US"/>
              <a:pPr/>
              <a:t>24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E2B849-0D53-41C3-8200-2F3F281CA9AD}" type="slidenum">
              <a:rPr lang="en-US"/>
              <a:pPr/>
              <a:t>25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FBB8FD-E672-4B6B-B200-57551A31AE81}" type="slidenum">
              <a:rPr lang="en-US"/>
              <a:pPr/>
              <a:t>26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3A8523-28A6-4891-9319-09CBB7AC4446}" type="slidenum">
              <a:rPr lang="en-US"/>
              <a:pPr/>
              <a:t>27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F19872-457B-492E-BB64-4E8D2A438A9D}" type="slidenum">
              <a:rPr lang="en-US"/>
              <a:pPr/>
              <a:t>28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019C03-98FF-485C-BF23-09647D44D847}" type="slidenum">
              <a:rPr lang="en-US"/>
              <a:pPr/>
              <a:t>29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65E354-B8CC-459F-B336-7EE7FB61049B}" type="slidenum">
              <a:rPr lang="en-US"/>
              <a:pPr/>
              <a:t>3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AE5069-C028-4565-A194-0970E96195E1}" type="slidenum">
              <a:rPr lang="en-US"/>
              <a:pPr/>
              <a:t>30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F8E44F-9865-4BFF-B89F-411FA012B652}" type="slidenum">
              <a:rPr lang="en-US"/>
              <a:pPr/>
              <a:t>31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B56017-56B7-4647-8BD5-6D4308A73269}" type="slidenum">
              <a:rPr lang="en-US"/>
              <a:pPr/>
              <a:t>32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5DEF72-E8A2-44C4-A4A9-3643D7BE66C1}" type="slidenum">
              <a:rPr lang="en-US"/>
              <a:pPr/>
              <a:t>33</a:t>
            </a:fld>
            <a:endParaRPr lang="en-US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5ADC6F-977A-4FEC-8154-81722EBFF2C1}" type="slidenum">
              <a:rPr lang="en-US"/>
              <a:pPr/>
              <a:t>34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0F611D-B9C2-4A92-8FD4-DE622E4166B6}" type="slidenum">
              <a:rPr lang="en-US"/>
              <a:pPr/>
              <a:t>35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9828F1-3234-44F5-997C-2BEA072A8704}" type="slidenum">
              <a:rPr lang="en-US"/>
              <a:pPr/>
              <a:t>36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1EA8E7-D19D-4437-A2DB-FB73CD2C6A61}" type="slidenum">
              <a:rPr lang="en-US"/>
              <a:pPr/>
              <a:t>37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2E9783-4DE6-4DAF-B62D-1F1E37006B77}" type="slidenum">
              <a:rPr lang="en-US"/>
              <a:pPr/>
              <a:t>38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E019BF-6B00-428E-983E-54C0F76D448D}" type="slidenum">
              <a:rPr lang="en-US"/>
              <a:pPr/>
              <a:t>39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8CF98D-EA05-4C17-800C-91C23E172D1C}" type="slidenum">
              <a:rPr lang="en-US"/>
              <a:pPr/>
              <a:t>4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54962E-B77E-4F76-AE84-CC54382D711E}" type="slidenum">
              <a:rPr lang="en-US"/>
              <a:pPr/>
              <a:t>40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D10B77-DC13-41C9-B786-0CE1BA8E742E}" type="slidenum">
              <a:rPr lang="en-US"/>
              <a:pPr/>
              <a:t>41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1D20DC-1D5B-4641-BA78-655833E03B43}" type="slidenum">
              <a:rPr lang="en-US"/>
              <a:pPr/>
              <a:t>42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FD21AF-D916-47FA-BF0A-151850633985}" type="slidenum">
              <a:rPr lang="en-US"/>
              <a:pPr/>
              <a:t>43</a:t>
            </a:fld>
            <a:endParaRPr lang="en-US"/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35FF71-06E3-4B2B-8873-59933D76B3C4}" type="slidenum">
              <a:rPr lang="en-US"/>
              <a:pPr/>
              <a:t>44</a:t>
            </a:fld>
            <a:endParaRPr lang="en-US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50D558-F75B-4FBD-9011-54EC15CE5CF1}" type="slidenum">
              <a:rPr lang="en-US"/>
              <a:pPr/>
              <a:t>45</a:t>
            </a:fld>
            <a:endParaRPr lang="en-US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F15B13-BB3F-4D4B-9243-AE2609F3C547}" type="slidenum">
              <a:rPr lang="en-US"/>
              <a:pPr/>
              <a:t>46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A71B5D-F1ED-40E7-987A-2067ED8601A2}" type="slidenum">
              <a:rPr lang="en-US"/>
              <a:pPr/>
              <a:t>47</a:t>
            </a:fld>
            <a:endParaRPr lang="en-US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0F9C05-9525-4B99-876D-F5D0FE36B2C7}" type="slidenum">
              <a:rPr lang="en-US"/>
              <a:pPr/>
              <a:t>48</a:t>
            </a:fld>
            <a:endParaRPr lang="en-US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1915B9-F3E8-4841-BD5C-46B0141E2BAE}" type="slidenum">
              <a:rPr lang="en-US"/>
              <a:pPr/>
              <a:t>49</a:t>
            </a:fld>
            <a:endParaRPr 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99B0CD-2DFE-4317-9762-B9BCE2A81918}" type="slidenum">
              <a:rPr lang="en-US"/>
              <a:pPr/>
              <a:t>5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44F381-D0FA-4C28-AA00-F7D677274317}" type="slidenum">
              <a:rPr lang="en-US"/>
              <a:pPr/>
              <a:t>50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BDFE07-8DC5-4B0D-A827-F9F36898DFCF}" type="slidenum">
              <a:rPr lang="en-US"/>
              <a:pPr/>
              <a:t>51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537B07-654A-4345-AE1A-8E110FD40B74}" type="slidenum">
              <a:rPr lang="en-US"/>
              <a:pPr/>
              <a:t>6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E62797-1A0A-4FA4-BD78-77547CA54EA0}" type="slidenum">
              <a:rPr lang="en-US"/>
              <a:pPr/>
              <a:t>7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9979BB-3825-4A60-BEDD-64B5DEBE6216}" type="slidenum">
              <a:rPr lang="en-US"/>
              <a:pPr/>
              <a:t>8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F952F0-CB71-4EF8-8E08-D0ABF2B16A98}" type="slidenum">
              <a:rPr lang="en-US"/>
              <a:pPr/>
              <a:t>9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E4547-3C83-4B00-8AA8-8ACA84DD57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64983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63F8A-D4E3-4641-911B-F8BC1F45D0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59428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20EBC-78F4-4D8E-BDA8-E93DBBCCAF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000137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73470-4F79-43E7-82E8-8861E93084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468234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ED1294-B6D8-4E26-A783-49A83E3A27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153911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70264-7B57-4C0D-9A47-72E2166EF6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207325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1987E3-505F-4B50-A60C-235B06B9B6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78199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7798B-E1A4-4510-92DC-34F8E8E957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123284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BCFD4-9C1D-4E9C-BB3F-4E216EF644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73541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B7FFD-D883-4003-8492-DA2CEF4332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05217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6ADCF-CD1D-437B-9AF4-B00F829323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234277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C826799-1F89-4E4A-B9BD-4BF9AC998DA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4.xml"/><Relationship Id="rId18" Type="http://schemas.openxmlformats.org/officeDocument/2006/relationships/slide" Target="slide34.xml"/><Relationship Id="rId26" Type="http://schemas.openxmlformats.org/officeDocument/2006/relationships/slide" Target="slide50.xml"/><Relationship Id="rId3" Type="http://schemas.openxmlformats.org/officeDocument/2006/relationships/slide" Target="slide4.xml"/><Relationship Id="rId21" Type="http://schemas.openxmlformats.org/officeDocument/2006/relationships/slide" Target="slide40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32.xml"/><Relationship Id="rId25" Type="http://schemas.openxmlformats.org/officeDocument/2006/relationships/slide" Target="slide48.xml"/><Relationship Id="rId2" Type="http://schemas.openxmlformats.org/officeDocument/2006/relationships/notesSlide" Target="../notesSlides/notesSlide1.xml"/><Relationship Id="rId16" Type="http://schemas.openxmlformats.org/officeDocument/2006/relationships/slide" Target="slide30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24" Type="http://schemas.openxmlformats.org/officeDocument/2006/relationships/slide" Target="slide46.xml"/><Relationship Id="rId5" Type="http://schemas.openxmlformats.org/officeDocument/2006/relationships/slide" Target="slide8.xml"/><Relationship Id="rId15" Type="http://schemas.openxmlformats.org/officeDocument/2006/relationships/slide" Target="slide28.xml"/><Relationship Id="rId23" Type="http://schemas.openxmlformats.org/officeDocument/2006/relationships/slide" Target="slide44.xml"/><Relationship Id="rId10" Type="http://schemas.openxmlformats.org/officeDocument/2006/relationships/slide" Target="slide18.xml"/><Relationship Id="rId19" Type="http://schemas.openxmlformats.org/officeDocument/2006/relationships/slide" Target="slide36.xml"/><Relationship Id="rId4" Type="http://schemas.openxmlformats.org/officeDocument/2006/relationships/slide" Target="slide6.xml"/><Relationship Id="rId9" Type="http://schemas.openxmlformats.org/officeDocument/2006/relationships/slide" Target="slide16.xml"/><Relationship Id="rId14" Type="http://schemas.openxmlformats.org/officeDocument/2006/relationships/slide" Target="slide26.xml"/><Relationship Id="rId22" Type="http://schemas.openxmlformats.org/officeDocument/2006/relationships/slide" Target="slide42.xml"/><Relationship Id="rId27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" name="AutoShape 8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200</a:t>
            </a:r>
            <a:endParaRPr lang="en-US" sz="3600" b="1"/>
          </a:p>
        </p:txBody>
      </p:sp>
      <p:sp>
        <p:nvSpPr>
          <p:cNvPr id="2138" name="AutoShape 9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4" action="ppaction://hlinksldjump"/>
              </a:rPr>
              <a:t>300</a:t>
            </a:r>
            <a:endParaRPr lang="en-US" sz="3600" b="1">
              <a:hlinkClick r:id="rId4" action="ppaction://hlinksldjump"/>
            </a:endParaRPr>
          </a:p>
        </p:txBody>
      </p:sp>
      <p:sp>
        <p:nvSpPr>
          <p:cNvPr id="2139" name="AutoShape 9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400</a:t>
            </a:r>
            <a:endParaRPr lang="en-US" sz="3600" b="1">
              <a:hlinkClick r:id="rId5" action="ppaction://hlinksldjump"/>
            </a:endParaRPr>
          </a:p>
        </p:txBody>
      </p:sp>
      <p:sp>
        <p:nvSpPr>
          <p:cNvPr id="2140" name="AutoShape 9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500</a:t>
            </a:r>
            <a:endParaRPr lang="en-US" sz="3600" b="1"/>
          </a:p>
        </p:txBody>
      </p:sp>
      <p:sp>
        <p:nvSpPr>
          <p:cNvPr id="2149" name="AutoShape 10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7" action="ppaction://hlinksldjump"/>
              </a:rPr>
              <a:t>100</a:t>
            </a:r>
            <a:endParaRPr lang="en-US" sz="3600" b="1"/>
          </a:p>
        </p:txBody>
      </p:sp>
      <p:sp>
        <p:nvSpPr>
          <p:cNvPr id="2150" name="AutoShape 10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200</a:t>
            </a:r>
            <a:endParaRPr lang="en-US" sz="3600" b="1">
              <a:hlinkClick r:id="rId8" action="ppaction://hlinksldjump"/>
            </a:endParaRPr>
          </a:p>
        </p:txBody>
      </p:sp>
      <p:sp>
        <p:nvSpPr>
          <p:cNvPr id="2151" name="AutoShape 10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9" action="ppaction://hlinksldjump"/>
              </a:rPr>
              <a:t>300</a:t>
            </a:r>
            <a:endParaRPr lang="en-US" sz="3600" b="1"/>
          </a:p>
        </p:txBody>
      </p:sp>
      <p:sp>
        <p:nvSpPr>
          <p:cNvPr id="2152" name="AutoShape 10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400</a:t>
            </a:r>
            <a:endParaRPr lang="en-US" sz="3600" b="1"/>
          </a:p>
        </p:txBody>
      </p:sp>
      <p:sp>
        <p:nvSpPr>
          <p:cNvPr id="2153" name="AutoShape 10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500</a:t>
            </a:r>
            <a:endParaRPr lang="en-US" sz="3600" b="1"/>
          </a:p>
        </p:txBody>
      </p:sp>
      <p:sp>
        <p:nvSpPr>
          <p:cNvPr id="2154" name="AutoShape 10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100</a:t>
            </a:r>
            <a:endParaRPr lang="en-US" sz="3600" b="1"/>
          </a:p>
        </p:txBody>
      </p:sp>
      <p:sp>
        <p:nvSpPr>
          <p:cNvPr id="2155" name="AutoShape 10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200</a:t>
            </a:r>
            <a:endParaRPr lang="en-US" sz="3600" b="1"/>
          </a:p>
        </p:txBody>
      </p:sp>
      <p:sp>
        <p:nvSpPr>
          <p:cNvPr id="2156" name="AutoShape 10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300</a:t>
            </a:r>
            <a:endParaRPr lang="en-US" sz="3600" b="1"/>
          </a:p>
        </p:txBody>
      </p:sp>
      <p:sp>
        <p:nvSpPr>
          <p:cNvPr id="2157" name="AutoShape 109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5" action="ppaction://hlinksldjump"/>
              </a:rPr>
              <a:t>400</a:t>
            </a:r>
            <a:endParaRPr lang="en-US" sz="3600" b="1"/>
          </a:p>
        </p:txBody>
      </p:sp>
      <p:sp>
        <p:nvSpPr>
          <p:cNvPr id="2158" name="AutoShape 110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500</a:t>
            </a:r>
            <a:endParaRPr lang="en-US" sz="3600" b="1"/>
          </a:p>
        </p:txBody>
      </p:sp>
      <p:sp>
        <p:nvSpPr>
          <p:cNvPr id="2159" name="AutoShape 111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100</a:t>
            </a:r>
            <a:endParaRPr lang="en-US" sz="3600" b="1"/>
          </a:p>
        </p:txBody>
      </p:sp>
      <p:sp>
        <p:nvSpPr>
          <p:cNvPr id="2160" name="AutoShape 112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200</a:t>
            </a:r>
            <a:endParaRPr lang="en-US" sz="3600" b="1"/>
          </a:p>
        </p:txBody>
      </p:sp>
      <p:sp>
        <p:nvSpPr>
          <p:cNvPr id="2161" name="AutoShape 113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9" action="ppaction://hlinksldjump"/>
              </a:rPr>
              <a:t>300</a:t>
            </a:r>
            <a:endParaRPr lang="en-US" sz="3600" b="1"/>
          </a:p>
        </p:txBody>
      </p:sp>
      <p:sp>
        <p:nvSpPr>
          <p:cNvPr id="2162" name="AutoShape 114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400</a:t>
            </a:r>
            <a:endParaRPr lang="en-US" sz="3600" b="1"/>
          </a:p>
        </p:txBody>
      </p:sp>
      <p:sp>
        <p:nvSpPr>
          <p:cNvPr id="2163" name="AutoShape 115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500</a:t>
            </a:r>
            <a:endParaRPr lang="en-US" sz="3600" b="1"/>
          </a:p>
        </p:txBody>
      </p:sp>
      <p:sp>
        <p:nvSpPr>
          <p:cNvPr id="2164" name="AutoShape 116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100</a:t>
            </a:r>
            <a:endParaRPr lang="en-US" sz="3600" b="1"/>
          </a:p>
        </p:txBody>
      </p:sp>
      <p:sp>
        <p:nvSpPr>
          <p:cNvPr id="2165" name="AutoShape 117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200</a:t>
            </a:r>
            <a:endParaRPr lang="en-US" sz="3600" b="1"/>
          </a:p>
        </p:txBody>
      </p:sp>
      <p:sp>
        <p:nvSpPr>
          <p:cNvPr id="2166" name="AutoShape 118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300</a:t>
            </a:r>
            <a:endParaRPr lang="en-US" sz="3600" b="1"/>
          </a:p>
        </p:txBody>
      </p:sp>
      <p:sp>
        <p:nvSpPr>
          <p:cNvPr id="2167" name="AutoShape 119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400</a:t>
            </a:r>
            <a:endParaRPr lang="en-US" sz="3600" b="1"/>
          </a:p>
        </p:txBody>
      </p:sp>
      <p:sp>
        <p:nvSpPr>
          <p:cNvPr id="2168" name="AutoShape 120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6" action="ppaction://hlinksldjump"/>
              </a:rPr>
              <a:t>500</a:t>
            </a:r>
            <a:endParaRPr lang="en-US" sz="3600" b="1"/>
          </a:p>
        </p:txBody>
      </p:sp>
      <p:sp>
        <p:nvSpPr>
          <p:cNvPr id="2088" name="AutoShape 40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" action="ppaction://hlinkshowjump?jump=nextslide"/>
              </a:rPr>
              <a:t>100</a:t>
            </a:r>
            <a:endParaRPr lang="en-US" sz="3600" b="1"/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Resources</a:t>
            </a:r>
            <a:endParaRPr lang="en-US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Goods and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Services</a:t>
            </a:r>
            <a:endParaRPr lang="en-US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Buying,</a:t>
            </a:r>
          </a:p>
          <a:p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Selling, Trading</a:t>
            </a:r>
            <a:endParaRPr lang="en-US" sz="1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Spending vs.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Saving</a:t>
            </a: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True or False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762000" y="3048000"/>
            <a:ext cx="7772400" cy="1143000"/>
          </a:xfrm>
        </p:spPr>
        <p:txBody>
          <a:bodyPr/>
          <a:lstStyle/>
          <a:p>
            <a:pPr lvl="0"/>
            <a:r>
              <a:rPr lang="en-US" sz="3600" kern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Which of the following is a renewable resource?</a:t>
            </a:r>
            <a:br>
              <a:rPr lang="en-US" sz="3600" kern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</a:br>
            <a:r>
              <a:rPr lang="en-US" sz="3600" kern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A. Oil</a:t>
            </a:r>
            <a:br>
              <a:rPr lang="en-US" sz="3600" kern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</a:br>
            <a:r>
              <a:rPr lang="en-US" sz="3600" kern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B. Fossil Fuels</a:t>
            </a:r>
            <a:br>
              <a:rPr lang="en-US" sz="3600" kern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</a:br>
            <a:r>
              <a:rPr lang="en-US" sz="3600" kern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C. Timber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pic>
        <p:nvPicPr>
          <p:cNvPr id="5122" name="Picture 2" descr="C:\Documents and Settings\smithran\Local Settings\Temporary Internet Files\Content.IE5\97VJF3HS\MC900441498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2590800"/>
            <a:ext cx="2666771" cy="2666771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AutoShape 102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5" name="Rectangle 103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C. Timber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447800"/>
            <a:ext cx="7620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_________________ are things that people make or use to survive.</a:t>
            </a:r>
          </a:p>
          <a:p>
            <a:endParaRPr lang="en-US" sz="2800" dirty="0" smtClean="0"/>
          </a:p>
          <a:p>
            <a:pPr marL="514350" indent="-514350">
              <a:buAutoNum type="alphaLcPeriod"/>
            </a:pPr>
            <a:r>
              <a:rPr lang="en-US" sz="2800" dirty="0" smtClean="0"/>
              <a:t>Goods</a:t>
            </a:r>
          </a:p>
          <a:p>
            <a:pPr marL="514350" indent="-514350">
              <a:buAutoNum type="alphaLcPeriod"/>
            </a:pPr>
            <a:r>
              <a:rPr lang="en-US" sz="2800" dirty="0" smtClean="0"/>
              <a:t>Services</a:t>
            </a:r>
          </a:p>
          <a:p>
            <a:pPr marL="514350" indent="-514350">
              <a:buAutoNum type="alphaLcPeriod"/>
            </a:pPr>
            <a:r>
              <a:rPr lang="en-US" sz="2800" dirty="0" smtClean="0"/>
              <a:t>Needs</a:t>
            </a:r>
          </a:p>
          <a:p>
            <a:pPr marL="514350" indent="-514350">
              <a:buAutoNum type="alphaLcPeriod"/>
            </a:pPr>
            <a:r>
              <a:rPr lang="en-US" sz="2800" dirty="0" smtClean="0"/>
              <a:t>Entrepreneurs</a:t>
            </a:r>
          </a:p>
        </p:txBody>
      </p:sp>
      <p:pic>
        <p:nvPicPr>
          <p:cNvPr id="6147" name="Picture 3" descr="C:\Documents and Settings\smithran\Local Settings\Temporary Internet Files\Content.IE5\97VJF3HS\MP900424427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819400"/>
            <a:ext cx="2392307" cy="1754981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40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A. Goods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0"/>
            <a:ext cx="7772400" cy="1470025"/>
          </a:xfrm>
        </p:spPr>
        <p:txBody>
          <a:bodyPr/>
          <a:lstStyle/>
          <a:p>
            <a:pPr lvl="0"/>
            <a:r>
              <a:rPr lang="en-US" sz="4000" kern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/>
            </a:r>
            <a:br>
              <a:rPr lang="en-US" sz="4000" kern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533400"/>
            <a:ext cx="7315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________________ are jobs that people do for others in order to make money.</a:t>
            </a:r>
          </a:p>
          <a:p>
            <a:endParaRPr lang="en-US" sz="4000" dirty="0" smtClean="0"/>
          </a:p>
          <a:p>
            <a:pPr marL="742950" indent="-742950">
              <a:buAutoNum type="alphaLcPeriod"/>
            </a:pPr>
            <a:r>
              <a:rPr lang="en-US" sz="4000" dirty="0" smtClean="0"/>
              <a:t>Goods</a:t>
            </a:r>
          </a:p>
          <a:p>
            <a:pPr marL="742950" indent="-742950">
              <a:buAutoNum type="alphaLcPeriod"/>
            </a:pPr>
            <a:r>
              <a:rPr lang="en-US" sz="4000" dirty="0" smtClean="0"/>
              <a:t>Services</a:t>
            </a:r>
          </a:p>
          <a:p>
            <a:pPr marL="742950" indent="-742950">
              <a:buAutoNum type="alphaLcPeriod"/>
            </a:pPr>
            <a:r>
              <a:rPr lang="en-US" sz="4000" dirty="0" smtClean="0"/>
              <a:t>Wants</a:t>
            </a:r>
          </a:p>
          <a:p>
            <a:pPr marL="742950" indent="-742950">
              <a:buAutoNum type="alphaLcPeriod"/>
            </a:pPr>
            <a:r>
              <a:rPr lang="en-US" sz="4000" dirty="0" smtClean="0"/>
              <a:t>Entrepreneurs</a:t>
            </a:r>
            <a:endParaRPr lang="en-US" sz="4000" dirty="0"/>
          </a:p>
        </p:txBody>
      </p:sp>
      <p:pic>
        <p:nvPicPr>
          <p:cNvPr id="3" name="Picture 2" descr="C:\Documents and Settings\smithran\Local Settings\Temporary Internet Files\Content.IE5\97VJF3HS\MP900424428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3124200"/>
            <a:ext cx="2392306" cy="1754981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35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B. Services</a:t>
            </a:r>
            <a:endParaRPr lang="en-US" dirty="0"/>
          </a:p>
        </p:txBody>
      </p:sp>
      <p:sp>
        <p:nvSpPr>
          <p:cNvPr id="124936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762000" y="3429000"/>
            <a:ext cx="7772400" cy="1143000"/>
          </a:xfrm>
        </p:spPr>
        <p:txBody>
          <a:bodyPr/>
          <a:lstStyle/>
          <a:p>
            <a:pPr lvl="0" algn="l"/>
            <a:r>
              <a:rPr lang="en-US" sz="4000" kern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Needs and wants are important to each and every human. Which of these is an example of a need?</a:t>
            </a:r>
            <a:br>
              <a:rPr lang="en-US" sz="4000" kern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</a:br>
            <a:r>
              <a:rPr lang="en-US" sz="4000" kern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A. a chocolate cake</a:t>
            </a:r>
            <a:br>
              <a:rPr lang="en-US" sz="4000" kern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</a:br>
            <a:r>
              <a:rPr lang="en-US" sz="4000" kern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B. A glass of water.</a:t>
            </a:r>
            <a:br>
              <a:rPr lang="en-US" sz="4000" kern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</a:br>
            <a:r>
              <a:rPr lang="en-US" sz="4000" kern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C. A CD player.</a:t>
            </a:r>
            <a:r>
              <a:rPr lang="en-US" sz="4000" kern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/>
            </a:r>
            <a:br>
              <a:rPr lang="en-US" sz="4000" kern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</a:br>
            <a:r>
              <a:rPr lang="en-US" sz="4000" dirty="0" smtClean="0"/>
              <a:t>.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pic>
        <p:nvPicPr>
          <p:cNvPr id="2" name="Picture 2" descr="C:\Documents and Settings\smithran\Local Settings\Temporary Internet Files\Content.IE5\N030GQGT\MC900442072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3657600"/>
            <a:ext cx="1930400" cy="137795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31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B. Water</a:t>
            </a:r>
            <a:endParaRPr lang="en-US" dirty="0"/>
          </a:p>
        </p:txBody>
      </p:sp>
      <p:sp>
        <p:nvSpPr>
          <p:cNvPr id="129032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990600" y="2362200"/>
            <a:ext cx="7772400" cy="1143000"/>
          </a:xfrm>
        </p:spPr>
        <p:txBody>
          <a:bodyPr/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_______________ are people who organize resources to make goods and services. They might start a business or create an invention to provide something for the buyers.</a:t>
            </a:r>
            <a:br>
              <a:rPr lang="en-US" sz="3600" dirty="0" smtClean="0"/>
            </a:br>
            <a:r>
              <a:rPr lang="en-US" sz="3600" dirty="0" smtClean="0"/>
              <a:t>A. Goods</a:t>
            </a:r>
            <a:br>
              <a:rPr lang="en-US" sz="3600" dirty="0" smtClean="0"/>
            </a:br>
            <a:r>
              <a:rPr lang="en-US" sz="3600" dirty="0" smtClean="0"/>
              <a:t>B. Services</a:t>
            </a:r>
            <a:br>
              <a:rPr lang="en-US" sz="3600" dirty="0" smtClean="0"/>
            </a:br>
            <a:r>
              <a:rPr lang="en-US" sz="3600" dirty="0" smtClean="0"/>
              <a:t>C. Entrepreneurs</a:t>
            </a:r>
            <a:br>
              <a:rPr lang="en-US" sz="3600" dirty="0" smtClean="0"/>
            </a:br>
            <a:r>
              <a:rPr lang="en-US" sz="3600" dirty="0" smtClean="0"/>
              <a:t>D. Businesses</a:t>
            </a:r>
            <a:endParaRPr lang="en-US" sz="3600" dirty="0"/>
          </a:p>
        </p:txBody>
      </p:sp>
      <p:pic>
        <p:nvPicPr>
          <p:cNvPr id="10242" name="Picture 2" descr="C:\Documents and Settings\smithran\Local Settings\Temporary Internet Files\Content.IE5\N030GQGT\MC900442072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962400"/>
            <a:ext cx="1930400" cy="137795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2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C. Entrepreneurs</a:t>
            </a:r>
            <a:endParaRPr lang="en-US" dirty="0"/>
          </a:p>
        </p:txBody>
      </p:sp>
      <p:sp>
        <p:nvSpPr>
          <p:cNvPr id="13312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696062" y="2771518"/>
            <a:ext cx="62484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742950" indent="-742950">
              <a:buAutoNum type="alphaLcPeriod"/>
            </a:pPr>
            <a:r>
              <a:rPr lang="en-US" sz="3600" dirty="0" smtClean="0">
                <a:solidFill>
                  <a:schemeClr val="bg1"/>
                </a:solidFill>
              </a:rPr>
              <a:t> a plastic toy</a:t>
            </a:r>
          </a:p>
          <a:p>
            <a:pPr marL="742950" indent="-742950">
              <a:buAutoNum type="alphaLcPeriod"/>
            </a:pPr>
            <a:r>
              <a:rPr lang="en-US" sz="3600" dirty="0" smtClean="0">
                <a:solidFill>
                  <a:schemeClr val="bg1"/>
                </a:solidFill>
              </a:rPr>
              <a:t>A peach tree</a:t>
            </a:r>
          </a:p>
          <a:p>
            <a:pPr marL="742950" indent="-742950">
              <a:buAutoNum type="alphaLcPeriod"/>
            </a:pPr>
            <a:r>
              <a:rPr lang="en-US" sz="3600" dirty="0" smtClean="0">
                <a:solidFill>
                  <a:schemeClr val="bg1"/>
                </a:solidFill>
              </a:rPr>
              <a:t>A diamond</a:t>
            </a:r>
          </a:p>
          <a:p>
            <a:pPr marL="742950" indent="-742950">
              <a:buAutoNum type="alphaLcPeriod"/>
            </a:pPr>
            <a:r>
              <a:rPr lang="en-US" sz="3600" dirty="0" smtClean="0">
                <a:solidFill>
                  <a:schemeClr val="bg1"/>
                </a:solidFill>
              </a:rPr>
              <a:t>A factory worker.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3" name="TextBox 2"/>
          <p:cNvSpPr txBox="1"/>
          <p:nvPr/>
        </p:nvSpPr>
        <p:spPr>
          <a:xfrm>
            <a:off x="990600" y="685800"/>
            <a:ext cx="70061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Which is an example of a human resource?</a:t>
            </a:r>
          </a:p>
        </p:txBody>
      </p:sp>
      <p:pic>
        <p:nvPicPr>
          <p:cNvPr id="2" name="Picture 2" descr="C:\Documents and Settings\smithran\Local Settings\Temporary Internet Files\Content.IE5\97VJF3HS\MP900438778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14600"/>
            <a:ext cx="2590800" cy="259080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762000" y="3048000"/>
            <a:ext cx="7772400" cy="1143000"/>
          </a:xfrm>
        </p:spPr>
        <p:txBody>
          <a:bodyPr/>
          <a:lstStyle/>
          <a:p>
            <a:pPr lvl="0"/>
            <a:r>
              <a:rPr lang="en-US" sz="4000" kern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/>
            </a:r>
            <a:br>
              <a:rPr lang="en-US" sz="4000" kern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609600"/>
            <a:ext cx="77724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Which of the following is a service that is provided by the government?</a:t>
            </a:r>
          </a:p>
          <a:p>
            <a:endParaRPr lang="en-US" sz="3200" dirty="0" smtClean="0"/>
          </a:p>
          <a:p>
            <a:pPr marL="514350" indent="-514350">
              <a:buAutoNum type="alphaLcPeriod"/>
            </a:pPr>
            <a:r>
              <a:rPr lang="en-US" sz="3200" dirty="0" smtClean="0"/>
              <a:t>Public schools</a:t>
            </a:r>
          </a:p>
          <a:p>
            <a:pPr marL="514350" indent="-514350">
              <a:buAutoNum type="alphaLcPeriod"/>
            </a:pPr>
            <a:r>
              <a:rPr lang="en-US" sz="3200" dirty="0" smtClean="0"/>
              <a:t>Movie theaters</a:t>
            </a:r>
          </a:p>
          <a:p>
            <a:pPr marL="514350" indent="-514350">
              <a:buAutoNum type="alphaLcPeriod"/>
            </a:pPr>
            <a:r>
              <a:rPr lang="en-US" sz="3200" dirty="0" smtClean="0"/>
              <a:t>Restaurants</a:t>
            </a:r>
          </a:p>
          <a:p>
            <a:pPr marL="514350" indent="-514350">
              <a:buAutoNum type="alphaLcPeriod"/>
            </a:pPr>
            <a:r>
              <a:rPr lang="en-US" sz="3200" dirty="0" smtClean="0"/>
              <a:t>Grocery stores</a:t>
            </a:r>
          </a:p>
          <a:p>
            <a:endParaRPr lang="en-US" sz="3200" dirty="0" smtClean="0"/>
          </a:p>
          <a:p>
            <a:endParaRPr lang="en-US" sz="2800" dirty="0"/>
          </a:p>
        </p:txBody>
      </p:sp>
      <p:pic>
        <p:nvPicPr>
          <p:cNvPr id="2" name="Picture 2" descr="C:\Documents and Settings\smithran\Local Settings\Temporary Internet Files\Content.IE5\97VJF3HS\MC900441902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286000"/>
            <a:ext cx="1520825" cy="179705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23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A. Public Schools</a:t>
            </a:r>
            <a:endParaRPr lang="en-US" dirty="0"/>
          </a:p>
        </p:txBody>
      </p:sp>
      <p:sp>
        <p:nvSpPr>
          <p:cNvPr id="137224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1" name="Rectangle 2055"/>
          <p:cNvSpPr>
            <a:spLocks noGrp="1" noChangeArrowheads="1"/>
          </p:cNvSpPr>
          <p:nvPr>
            <p:ph type="subTitle" idx="1"/>
          </p:nvPr>
        </p:nvSpPr>
        <p:spPr>
          <a:xfrm>
            <a:off x="990600" y="838200"/>
            <a:ext cx="7239000" cy="1676400"/>
          </a:xfrm>
        </p:spPr>
        <p:txBody>
          <a:bodyPr/>
          <a:lstStyle/>
          <a:p>
            <a:r>
              <a:rPr lang="en-US" sz="3600" dirty="0" smtClean="0"/>
              <a:t>Whenever a shopper buys something in a store, there is always a little extra added to the price of the item. Which of these is a tax that is added to the cost of an item that you buy?</a:t>
            </a:r>
          </a:p>
          <a:p>
            <a:endParaRPr lang="en-US" sz="2400" dirty="0" smtClean="0"/>
          </a:p>
          <a:p>
            <a:pPr marL="457200" indent="-457200">
              <a:buAutoNum type="alphaLcPeriod"/>
            </a:pPr>
            <a:r>
              <a:rPr lang="en-US" sz="2400" dirty="0" smtClean="0"/>
              <a:t>Income tax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Sales tax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Property tax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Service charge</a:t>
            </a:r>
            <a:endParaRPr lang="en-US" sz="2400" dirty="0"/>
          </a:p>
        </p:txBody>
      </p:sp>
      <p:pic>
        <p:nvPicPr>
          <p:cNvPr id="12290" name="Picture 2" descr="C:\Documents and Settings\smithran\Local Settings\Temporary Internet Files\Content.IE5\E694CUG0\MC90044193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3657600"/>
            <a:ext cx="1978025" cy="1908175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319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B. Sales tax</a:t>
            </a:r>
            <a:endParaRPr lang="en-US" dirty="0"/>
          </a:p>
        </p:txBody>
      </p:sp>
      <p:sp>
        <p:nvSpPr>
          <p:cNvPr id="141320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7" name="Rectangle 2055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447800"/>
            <a:ext cx="6400800" cy="1752600"/>
          </a:xfrm>
        </p:spPr>
        <p:txBody>
          <a:bodyPr/>
          <a:lstStyle/>
          <a:p>
            <a:r>
              <a:rPr lang="en-US" dirty="0" smtClean="0"/>
              <a:t>Which of these is a tax that is paid on the price of a home or piece of land?</a:t>
            </a:r>
          </a:p>
          <a:p>
            <a:endParaRPr lang="en-US" dirty="0"/>
          </a:p>
          <a:p>
            <a:pPr marL="514350" indent="-514350">
              <a:buAutoNum type="alphaLcPeriod"/>
            </a:pPr>
            <a:r>
              <a:rPr lang="en-US" dirty="0" smtClean="0"/>
              <a:t>Sales tax</a:t>
            </a:r>
          </a:p>
          <a:p>
            <a:pPr marL="514350" indent="-514350">
              <a:buAutoNum type="alphaLcPeriod"/>
            </a:pPr>
            <a:r>
              <a:rPr lang="en-US" dirty="0" smtClean="0"/>
              <a:t>Income tax</a:t>
            </a:r>
          </a:p>
          <a:p>
            <a:pPr marL="514350" indent="-514350">
              <a:buAutoNum type="alphaLcPeriod"/>
            </a:pPr>
            <a:r>
              <a:rPr lang="en-US" dirty="0" smtClean="0"/>
              <a:t>Property tax</a:t>
            </a:r>
          </a:p>
          <a:p>
            <a:pPr marL="514350" indent="-514350">
              <a:buAutoNum type="alphaLcPeriod"/>
            </a:pPr>
            <a:r>
              <a:rPr lang="en-US" dirty="0" smtClean="0"/>
              <a:t>Service charge</a:t>
            </a:r>
          </a:p>
          <a:p>
            <a:pPr marL="514350" indent="-514350">
              <a:buAutoNum type="alphaLcPeriod"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13314" name="Picture 2" descr="C:\Program Files\Microsoft Office\MEDIA\CAGCAT10\j0222015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276600"/>
            <a:ext cx="1780337" cy="1786738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C. Property tax</a:t>
            </a:r>
            <a:endParaRPr lang="en-US" dirty="0"/>
          </a:p>
        </p:txBody>
      </p:sp>
      <p:sp>
        <p:nvSpPr>
          <p:cNvPr id="145417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3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990600"/>
            <a:ext cx="6400800" cy="1752600"/>
          </a:xfrm>
        </p:spPr>
        <p:txBody>
          <a:bodyPr/>
          <a:lstStyle/>
          <a:p>
            <a:r>
              <a:rPr lang="en-US" dirty="0" smtClean="0"/>
              <a:t>When two or more people or businesses rely on each other for goods and services, it is called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68442" y="3624590"/>
            <a:ext cx="9067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UcPeriod"/>
            </a:pPr>
            <a:r>
              <a:rPr lang="en-US" sz="2800" dirty="0" smtClean="0"/>
              <a:t> Producers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Consumers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Market</a:t>
            </a:r>
          </a:p>
          <a:p>
            <a:pPr marL="514350" indent="-514350">
              <a:buAutoNum type="alphaUcPeriod"/>
            </a:pPr>
            <a:r>
              <a:rPr lang="en-US" sz="2800" dirty="0" smtClean="0"/>
              <a:t>Interdependence</a:t>
            </a:r>
          </a:p>
        </p:txBody>
      </p:sp>
      <p:pic>
        <p:nvPicPr>
          <p:cNvPr id="13314" name="Picture 2" descr="C:\Users\JASON\AppData\Local\Microsoft\Windows\Temporary Internet Files\Content.IE5\3H112C9W\MC90044142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99496"/>
            <a:ext cx="2438171" cy="2438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D. Interdependence</a:t>
            </a:r>
            <a:endParaRPr lang="en-US" dirty="0"/>
          </a:p>
        </p:txBody>
      </p:sp>
      <p:sp>
        <p:nvSpPr>
          <p:cNvPr id="14951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9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1066800"/>
            <a:ext cx="6400800" cy="1752600"/>
          </a:xfrm>
        </p:spPr>
        <p:txBody>
          <a:bodyPr/>
          <a:lstStyle/>
          <a:p>
            <a:r>
              <a:rPr lang="en-US" sz="4000" dirty="0" smtClean="0"/>
              <a:t>Which product might Georgia be a lead producer of?</a:t>
            </a:r>
          </a:p>
          <a:p>
            <a:pPr marL="742950" indent="-742950">
              <a:buAutoNum type="alphaLcPeriod"/>
            </a:pPr>
            <a:r>
              <a:rPr lang="en-US" sz="4000" dirty="0" smtClean="0"/>
              <a:t>Grapes</a:t>
            </a:r>
          </a:p>
          <a:p>
            <a:pPr marL="742950" indent="-742950">
              <a:buAutoNum type="alphaLcPeriod"/>
            </a:pPr>
            <a:r>
              <a:rPr lang="en-US" sz="4000" dirty="0" smtClean="0"/>
              <a:t>Bananas</a:t>
            </a:r>
          </a:p>
          <a:p>
            <a:pPr marL="742950" indent="-742950">
              <a:buAutoNum type="alphaLcPeriod"/>
            </a:pPr>
            <a:r>
              <a:rPr lang="en-US" sz="4000" dirty="0" smtClean="0"/>
              <a:t>Peaches</a:t>
            </a:r>
          </a:p>
          <a:p>
            <a:pPr marL="742950" indent="-742950">
              <a:buAutoNum type="alphaLcPeriod"/>
            </a:pPr>
            <a:r>
              <a:rPr lang="en-US" sz="4000" dirty="0" smtClean="0"/>
              <a:t>Cantaloupes</a:t>
            </a:r>
          </a:p>
          <a:p>
            <a:endParaRPr lang="en-US" sz="4000" dirty="0"/>
          </a:p>
        </p:txBody>
      </p:sp>
      <p:pic>
        <p:nvPicPr>
          <p:cNvPr id="14338" name="Picture 2" descr="C:\Users\JASON\AppData\Local\Microsoft\Windows\Temporary Internet Files\Content.IE5\3H112C9W\MC90044142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733800"/>
            <a:ext cx="2438171" cy="2438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C. Peaches</a:t>
            </a:r>
            <a:endParaRPr lang="en-US" dirty="0"/>
          </a:p>
        </p:txBody>
      </p:sp>
      <p:sp>
        <p:nvSpPr>
          <p:cNvPr id="15360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4277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d. </a:t>
            </a:r>
            <a:endParaRPr lang="en-US" dirty="0"/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5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685800"/>
            <a:ext cx="6400800" cy="1752600"/>
          </a:xfrm>
        </p:spPr>
        <p:txBody>
          <a:bodyPr/>
          <a:lstStyle/>
          <a:p>
            <a:r>
              <a:rPr lang="en-US" dirty="0" smtClean="0"/>
              <a:t>Supply and demand help determine how much a product costs and how easy it is to obtain. What might cause the price of an object to become very high?</a:t>
            </a:r>
          </a:p>
          <a:p>
            <a:pPr marL="514350" indent="-514350">
              <a:buAutoNum type="alphaLcPeriod"/>
            </a:pPr>
            <a:r>
              <a:rPr lang="en-US" dirty="0" smtClean="0"/>
              <a:t>There are many of the items on store shelves.</a:t>
            </a:r>
          </a:p>
          <a:p>
            <a:pPr marL="514350" indent="-514350">
              <a:buAutoNum type="alphaLcPeriod"/>
            </a:pPr>
            <a:r>
              <a:rPr lang="en-US" dirty="0" smtClean="0"/>
              <a:t>There are very few of the items on store shelves.</a:t>
            </a:r>
          </a:p>
          <a:p>
            <a:pPr marL="514350" indent="-514350">
              <a:buAutoNum type="alphaLcPeriod"/>
            </a:pPr>
            <a:r>
              <a:rPr lang="en-US" dirty="0" smtClean="0"/>
              <a:t>The manufacture decided to raise the price.</a:t>
            </a:r>
          </a:p>
        </p:txBody>
      </p:sp>
      <p:pic>
        <p:nvPicPr>
          <p:cNvPr id="15362" name="Picture 2" descr="C:\Users\JASON\AppData\Local\Microsoft\Windows\Temporary Internet Files\Content.IE5\3H112C9W\MC90044142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1599743" cy="1599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B. A limited supply of an item would lead to a higher cost.</a:t>
            </a:r>
            <a:endParaRPr lang="en-US" dirty="0"/>
          </a:p>
        </p:txBody>
      </p:sp>
      <p:sp>
        <p:nvSpPr>
          <p:cNvPr id="15770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295400" y="914400"/>
            <a:ext cx="7162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 which of these places can people earn interest when saving money?</a:t>
            </a:r>
          </a:p>
          <a:p>
            <a:pPr marL="514350" indent="-514350">
              <a:buAutoNum type="alphaLcPeriod"/>
            </a:pPr>
            <a:r>
              <a:rPr lang="en-US" sz="3200" dirty="0" smtClean="0"/>
              <a:t>Under the bed</a:t>
            </a:r>
          </a:p>
          <a:p>
            <a:pPr marL="514350" indent="-514350">
              <a:buAutoNum type="alphaLcPeriod"/>
            </a:pPr>
            <a:r>
              <a:rPr lang="en-US" sz="3200" dirty="0" smtClean="0"/>
              <a:t>In a piggy bank</a:t>
            </a:r>
          </a:p>
          <a:p>
            <a:pPr marL="514350" indent="-514350">
              <a:buAutoNum type="alphaLcPeriod"/>
            </a:pPr>
            <a:r>
              <a:rPr lang="en-US" sz="3200" dirty="0" smtClean="0"/>
              <a:t>In a bank</a:t>
            </a:r>
          </a:p>
          <a:p>
            <a:endParaRPr lang="en-US" sz="3200" dirty="0"/>
          </a:p>
        </p:txBody>
      </p:sp>
      <p:pic>
        <p:nvPicPr>
          <p:cNvPr id="8194" name="Picture 2" descr="C:\Users\JASON\AppData\Local\Microsoft\Windows\Temporary Internet Files\Content.IE5\SL6C8AG3\MC900441902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971800"/>
            <a:ext cx="2644120" cy="3124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C. In a bank.</a:t>
            </a:r>
            <a:endParaRPr lang="en-US" dirty="0"/>
          </a:p>
        </p:txBody>
      </p:sp>
      <p:sp>
        <p:nvSpPr>
          <p:cNvPr id="16180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163847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762000"/>
            <a:ext cx="6400800" cy="1752600"/>
          </a:xfrm>
        </p:spPr>
        <p:txBody>
          <a:bodyPr/>
          <a:lstStyle/>
          <a:p>
            <a:r>
              <a:rPr lang="en-US" dirty="0" smtClean="0"/>
              <a:t>What is a deposit?</a:t>
            </a:r>
          </a:p>
          <a:p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Money taken out of the bank.</a:t>
            </a:r>
          </a:p>
          <a:p>
            <a:pPr marL="514350" indent="-514350">
              <a:buAutoNum type="alphaLcPeriod"/>
            </a:pPr>
            <a:r>
              <a:rPr lang="en-US" dirty="0" smtClean="0"/>
              <a:t>Money put into the bank.</a:t>
            </a:r>
          </a:p>
          <a:p>
            <a:pPr marL="514350" indent="-514350">
              <a:buAutoNum type="alphaLcPeriod"/>
            </a:pPr>
            <a:r>
              <a:rPr lang="en-US" dirty="0" smtClean="0"/>
              <a:t>Money spent at a store.</a:t>
            </a:r>
          </a:p>
          <a:p>
            <a:pPr marL="514350" indent="-514350">
              <a:buAutoNum type="alphaLcPeriod"/>
            </a:pPr>
            <a:r>
              <a:rPr lang="en-US" dirty="0" smtClean="0"/>
              <a:t>The total amount in the bank.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4338" name="Picture 2" descr="C:\Documents and Settings\smithran\Local Settings\Temporary Internet Files\Content.IE5\WJ8Q3XCX\MC900441529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4343400"/>
            <a:ext cx="1841500" cy="164465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89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286000"/>
            <a:ext cx="6400800" cy="1752600"/>
          </a:xfrm>
        </p:spPr>
        <p:txBody>
          <a:bodyPr/>
          <a:lstStyle/>
          <a:p>
            <a:r>
              <a:rPr lang="en-US" dirty="0" smtClean="0"/>
              <a:t>B. Money put in the bank.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524000"/>
            <a:ext cx="6400800" cy="1752600"/>
          </a:xfrm>
        </p:spPr>
        <p:txBody>
          <a:bodyPr/>
          <a:lstStyle/>
          <a:p>
            <a:pPr lvl="0">
              <a:spcBef>
                <a:spcPct val="0"/>
              </a:spcBef>
            </a:pPr>
            <a:r>
              <a:rPr lang="en-US" kern="1200" dirty="0" smtClean="0">
                <a:solidFill>
                  <a:srgbClr val="000000"/>
                </a:solidFill>
                <a:latin typeface="Times New Roman" pitchFamily="18" charset="0"/>
              </a:rPr>
              <a:t>What is the name for a plan that is written out by a person seeking to save money?</a:t>
            </a:r>
          </a:p>
          <a:p>
            <a:pPr marL="514350" lvl="0" indent="-514350">
              <a:spcBef>
                <a:spcPct val="0"/>
              </a:spcBef>
              <a:buAutoNum type="alphaLcPeriod"/>
            </a:pPr>
            <a:r>
              <a:rPr lang="en-US" kern="1200" dirty="0" smtClean="0">
                <a:solidFill>
                  <a:srgbClr val="000000"/>
                </a:solidFill>
                <a:latin typeface="Times New Roman" pitchFamily="18" charset="0"/>
              </a:rPr>
              <a:t>Income</a:t>
            </a:r>
          </a:p>
          <a:p>
            <a:pPr marL="514350" lvl="0" indent="-514350">
              <a:spcBef>
                <a:spcPct val="0"/>
              </a:spcBef>
              <a:buAutoNum type="alphaLcPeriod"/>
            </a:pPr>
            <a:r>
              <a:rPr lang="en-US" kern="1200" dirty="0" smtClean="0">
                <a:solidFill>
                  <a:srgbClr val="000000"/>
                </a:solidFill>
                <a:latin typeface="Times New Roman" pitchFamily="18" charset="0"/>
              </a:rPr>
              <a:t>Budget</a:t>
            </a:r>
          </a:p>
          <a:p>
            <a:pPr marL="514350" lvl="0" indent="-514350">
              <a:spcBef>
                <a:spcPct val="0"/>
              </a:spcBef>
              <a:buAutoNum type="alphaLcPeriod"/>
            </a:pPr>
            <a:r>
              <a:rPr lang="en-US" kern="1200" dirty="0" smtClean="0">
                <a:solidFill>
                  <a:srgbClr val="000000"/>
                </a:solidFill>
                <a:latin typeface="Times New Roman" pitchFamily="18" charset="0"/>
              </a:rPr>
              <a:t>Banker</a:t>
            </a:r>
          </a:p>
          <a:p>
            <a:pPr marL="514350" lvl="0" indent="-514350">
              <a:spcBef>
                <a:spcPct val="0"/>
              </a:spcBef>
              <a:buAutoNum type="alphaLcPeriod"/>
            </a:pPr>
            <a:r>
              <a:rPr lang="en-US" kern="1200" dirty="0" smtClean="0">
                <a:solidFill>
                  <a:srgbClr val="000000"/>
                </a:solidFill>
                <a:latin typeface="Times New Roman" pitchFamily="18" charset="0"/>
              </a:rPr>
              <a:t>Spending</a:t>
            </a:r>
          </a:p>
          <a:p>
            <a:pPr lvl="0">
              <a:spcBef>
                <a:spcPct val="0"/>
              </a:spcBef>
            </a:pPr>
            <a:endParaRPr lang="en-US" kern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15362" name="Picture 2" descr="C:\Documents and Settings\smithran\Local Settings\Temporary Internet Files\Content.IE5\N030GQGT\MC900441886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2971800"/>
            <a:ext cx="2200275" cy="1768475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Budget</a:t>
            </a:r>
            <a:endParaRPr lang="en-US" dirty="0"/>
          </a:p>
        </p:txBody>
      </p:sp>
      <p:sp>
        <p:nvSpPr>
          <p:cNvPr id="16999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9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533400"/>
            <a:ext cx="6400800" cy="1752600"/>
          </a:xfrm>
        </p:spPr>
        <p:txBody>
          <a:bodyPr/>
          <a:lstStyle/>
          <a:p>
            <a:pPr lvl="0"/>
            <a:r>
              <a:rPr lang="en-US" kern="1200" dirty="0" smtClean="0">
                <a:solidFill>
                  <a:srgbClr val="000000"/>
                </a:solidFill>
                <a:latin typeface="Times New Roman" pitchFamily="18" charset="0"/>
              </a:rPr>
              <a:t>Why is it a risk for an entrepreneur to start a business?</a:t>
            </a:r>
          </a:p>
          <a:p>
            <a:pPr lvl="0"/>
            <a:endParaRPr lang="en-US" kern="12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514350" lvl="0" indent="-514350">
              <a:buAutoNum type="alphaLcPeriod"/>
            </a:pPr>
            <a:r>
              <a:rPr lang="en-US" kern="1200" dirty="0" smtClean="0">
                <a:solidFill>
                  <a:srgbClr val="000000"/>
                </a:solidFill>
                <a:latin typeface="Times New Roman" pitchFamily="18" charset="0"/>
              </a:rPr>
              <a:t>The business might make too much money.</a:t>
            </a:r>
          </a:p>
          <a:p>
            <a:pPr marL="514350" lvl="0" indent="-514350">
              <a:buAutoNum type="alphaLcPeriod"/>
            </a:pPr>
            <a:r>
              <a:rPr lang="en-US" kern="1200" dirty="0" smtClean="0">
                <a:solidFill>
                  <a:srgbClr val="000000"/>
                </a:solidFill>
                <a:latin typeface="Times New Roman" pitchFamily="18" charset="0"/>
              </a:rPr>
              <a:t>The business might not make enough money.</a:t>
            </a:r>
          </a:p>
          <a:p>
            <a:pPr marL="514350" lvl="0" indent="-514350">
              <a:buAutoNum type="alphaLcPeriod"/>
            </a:pPr>
            <a:r>
              <a:rPr lang="en-US" kern="1200" dirty="0" smtClean="0">
                <a:solidFill>
                  <a:srgbClr val="000000"/>
                </a:solidFill>
                <a:latin typeface="Times New Roman" pitchFamily="18" charset="0"/>
              </a:rPr>
              <a:t>The entrepreneur might stop voting.</a:t>
            </a:r>
          </a:p>
          <a:p>
            <a:pPr marL="514350" lvl="0" indent="-514350">
              <a:buAutoNum type="alphaLcPeriod"/>
            </a:pPr>
            <a:r>
              <a:rPr lang="en-US" kern="1200" dirty="0" smtClean="0">
                <a:solidFill>
                  <a:srgbClr val="000000"/>
                </a:solidFill>
                <a:latin typeface="Times New Roman" pitchFamily="18" charset="0"/>
              </a:rPr>
              <a:t>The entrepreneur might get arrested.</a:t>
            </a:r>
          </a:p>
          <a:p>
            <a:pPr lvl="0"/>
            <a:endParaRPr lang="en-US" kern="1200" dirty="0">
              <a:solidFill>
                <a:srgbClr val="000000"/>
              </a:solidFill>
              <a:latin typeface="Times New Roman" pitchFamily="18" charset="0"/>
            </a:endParaRPr>
          </a:p>
          <a:p>
            <a:endParaRPr lang="en-US" dirty="0" smtClean="0"/>
          </a:p>
        </p:txBody>
      </p:sp>
      <p:pic>
        <p:nvPicPr>
          <p:cNvPr id="16386" name="Picture 2" descr="C:\Documents and Settings\smithran\Local Settings\Temporary Internet Files\Content.IE5\WJ8Q3XCX\MC900441529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3048000"/>
            <a:ext cx="1841500" cy="164465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0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B. The business might not make enough money.</a:t>
            </a:r>
            <a:endParaRPr lang="en-US" dirty="0"/>
          </a:p>
        </p:txBody>
      </p:sp>
      <p:sp>
        <p:nvSpPr>
          <p:cNvPr id="17408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33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122947" y="685800"/>
            <a:ext cx="6400800" cy="1752600"/>
          </a:xfrm>
        </p:spPr>
        <p:txBody>
          <a:bodyPr/>
          <a:lstStyle/>
          <a:p>
            <a:pPr lvl="0">
              <a:spcBef>
                <a:spcPct val="0"/>
              </a:spcBef>
            </a:pPr>
            <a:r>
              <a:rPr lang="en-US" sz="3600" kern="1200" dirty="0" smtClean="0">
                <a:solidFill>
                  <a:srgbClr val="000000"/>
                </a:solidFill>
                <a:latin typeface="Times New Roman" pitchFamily="18" charset="0"/>
              </a:rPr>
              <a:t>Which of these is a capital resource?</a:t>
            </a:r>
          </a:p>
          <a:p>
            <a:pPr lvl="0">
              <a:spcBef>
                <a:spcPct val="0"/>
              </a:spcBef>
            </a:pPr>
            <a:endParaRPr lang="en-US" sz="3600" kern="12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742950" lvl="0" indent="-742950">
              <a:spcBef>
                <a:spcPct val="0"/>
              </a:spcBef>
              <a:buAutoNum type="alphaLcPeriod"/>
            </a:pPr>
            <a:r>
              <a:rPr lang="en-US" sz="3600" kern="1200" dirty="0" smtClean="0">
                <a:solidFill>
                  <a:srgbClr val="000000"/>
                </a:solidFill>
                <a:latin typeface="Times New Roman" pitchFamily="18" charset="0"/>
              </a:rPr>
              <a:t>Oil</a:t>
            </a:r>
          </a:p>
          <a:p>
            <a:pPr marL="742950" lvl="0" indent="-742950">
              <a:spcBef>
                <a:spcPct val="0"/>
              </a:spcBef>
              <a:buAutoNum type="alphaLcPeriod"/>
            </a:pPr>
            <a:r>
              <a:rPr lang="en-US" sz="3600" kern="1200" dirty="0" smtClean="0">
                <a:solidFill>
                  <a:srgbClr val="000000"/>
                </a:solidFill>
                <a:latin typeface="Times New Roman" pitchFamily="18" charset="0"/>
              </a:rPr>
              <a:t>A machine that pumps oil</a:t>
            </a:r>
          </a:p>
          <a:p>
            <a:pPr marL="742950" lvl="0" indent="-742950">
              <a:spcBef>
                <a:spcPct val="0"/>
              </a:spcBef>
              <a:buAutoNum type="alphaLcPeriod"/>
            </a:pPr>
            <a:r>
              <a:rPr lang="en-US" sz="3600" kern="1200" dirty="0" smtClean="0">
                <a:solidFill>
                  <a:srgbClr val="000000"/>
                </a:solidFill>
                <a:latin typeface="Times New Roman" pitchFamily="18" charset="0"/>
              </a:rPr>
              <a:t>A person who sells oil</a:t>
            </a:r>
          </a:p>
          <a:p>
            <a:pPr marL="742950" lvl="0" indent="-742950">
              <a:spcBef>
                <a:spcPct val="0"/>
              </a:spcBef>
              <a:buAutoNum type="alphaLcPeriod"/>
            </a:pPr>
            <a:r>
              <a:rPr lang="en-US" sz="3600" kern="1200" dirty="0" smtClean="0">
                <a:solidFill>
                  <a:srgbClr val="000000"/>
                </a:solidFill>
                <a:latin typeface="Times New Roman" pitchFamily="18" charset="0"/>
              </a:rPr>
              <a:t>An oil business owner.</a:t>
            </a:r>
          </a:p>
          <a:p>
            <a:pPr lvl="0">
              <a:spcBef>
                <a:spcPct val="0"/>
              </a:spcBef>
            </a:pPr>
            <a:endParaRPr lang="en-US" sz="3600" kern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2" name="Picture 2" descr="C:\Documents and Settings\smithran\Local Settings\Temporary Internet Files\Content.IE5\E694CUG0\MP900437297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876800"/>
            <a:ext cx="1673207" cy="167640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5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52400"/>
            <a:ext cx="6400800" cy="1752600"/>
          </a:xfrm>
        </p:spPr>
        <p:txBody>
          <a:bodyPr/>
          <a:lstStyle/>
          <a:p>
            <a:r>
              <a:rPr lang="en-US" dirty="0" smtClean="0"/>
              <a:t>Look at Franklin’s savings account record below to answer the question.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970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Deposit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Withdrawal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Balance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March</a:t>
                      </a:r>
                      <a:r>
                        <a:rPr lang="en-US" baseline="0" dirty="0" smtClean="0"/>
                        <a:t>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March 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-15.00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March 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68.00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March 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-18.00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50.00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3352800"/>
            <a:ext cx="7620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How many times did Franklin take money out of his bank account?</a:t>
            </a:r>
          </a:p>
          <a:p>
            <a:pPr marL="514350" indent="-514350">
              <a:buAutoNum type="alphaLcPeriod"/>
            </a:pPr>
            <a:r>
              <a:rPr lang="en-US" sz="3200" dirty="0" smtClean="0"/>
              <a:t>4</a:t>
            </a:r>
          </a:p>
          <a:p>
            <a:pPr marL="514350" indent="-514350">
              <a:buAutoNum type="alphaLcPeriod"/>
            </a:pPr>
            <a:r>
              <a:rPr lang="en-US" sz="3200" dirty="0" smtClean="0"/>
              <a:t>6</a:t>
            </a:r>
          </a:p>
          <a:p>
            <a:pPr marL="514350" indent="-514350">
              <a:buAutoNum type="alphaLcPeriod"/>
            </a:pPr>
            <a:r>
              <a:rPr lang="en-US" sz="3200" dirty="0" smtClean="0"/>
              <a:t>2</a:t>
            </a:r>
          </a:p>
          <a:p>
            <a:pPr marL="514350" indent="-514350">
              <a:buAutoNum type="alphaLcPeriod"/>
            </a:pPr>
            <a:r>
              <a:rPr lang="en-US" sz="3200" dirty="0" smtClean="0"/>
              <a:t>9</a:t>
            </a:r>
            <a:endParaRPr lang="en-US" sz="3200" dirty="0"/>
          </a:p>
        </p:txBody>
      </p:sp>
      <p:pic>
        <p:nvPicPr>
          <p:cNvPr id="17410" name="Picture 2" descr="C:\Documents and Settings\smithran\Local Settings\Temporary Internet Files\Content.IE5\N030GQGT\MC900441886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4038600"/>
            <a:ext cx="2200275" cy="1768475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219200" y="2590800"/>
            <a:ext cx="7772400" cy="1143000"/>
          </a:xfrm>
        </p:spPr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7818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31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990600"/>
            <a:ext cx="6400800" cy="1752600"/>
          </a:xfrm>
        </p:spPr>
        <p:txBody>
          <a:bodyPr/>
          <a:lstStyle/>
          <a:p>
            <a:r>
              <a:rPr lang="en-US" dirty="0" smtClean="0"/>
              <a:t>True or False?</a:t>
            </a:r>
          </a:p>
          <a:p>
            <a:r>
              <a:rPr lang="en-US" dirty="0" smtClean="0"/>
              <a:t>A natural resource is something that comes from the earth that people can use..</a:t>
            </a:r>
            <a:endParaRPr lang="en-US" dirty="0"/>
          </a:p>
        </p:txBody>
      </p:sp>
      <p:pic>
        <p:nvPicPr>
          <p:cNvPr id="13314" name="Picture 2" descr="C:\Users\JASON\AppData\Local\Microsoft\Windows\Temporary Internet Files\Content.IE5\438MJW3F\MC900448745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036595"/>
            <a:ext cx="2981826" cy="198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True.</a:t>
            </a:r>
            <a:endParaRPr lang="en-US" dirty="0"/>
          </a:p>
        </p:txBody>
      </p:sp>
      <p:sp>
        <p:nvSpPr>
          <p:cNvPr id="18228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7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685800"/>
            <a:ext cx="6400800" cy="1752600"/>
          </a:xfrm>
        </p:spPr>
        <p:txBody>
          <a:bodyPr/>
          <a:lstStyle/>
          <a:p>
            <a:r>
              <a:rPr lang="en-US" dirty="0"/>
              <a:t>True or False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A sewing machine is an example of a human resource.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4338" name="Picture 2" descr="C:\Users\JASON\AppData\Local\Microsoft\Windows\Temporary Internet Files\Content.IE5\438MJW3F\MC900448745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074" y="3886200"/>
            <a:ext cx="4038600" cy="269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False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8637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3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762000"/>
            <a:ext cx="6400800" cy="1752600"/>
          </a:xfrm>
        </p:spPr>
        <p:txBody>
          <a:bodyPr/>
          <a:lstStyle/>
          <a:p>
            <a:r>
              <a:rPr lang="en-US" dirty="0" smtClean="0"/>
              <a:t>True or False?</a:t>
            </a:r>
          </a:p>
          <a:p>
            <a:endParaRPr lang="en-US" dirty="0" smtClean="0"/>
          </a:p>
          <a:p>
            <a:r>
              <a:rPr lang="en-US" dirty="0" smtClean="0"/>
              <a:t>Tax money helps to pay for services such as police, fire, and garbage services.</a:t>
            </a:r>
            <a:endParaRPr lang="en-US" dirty="0"/>
          </a:p>
        </p:txBody>
      </p:sp>
      <p:pic>
        <p:nvPicPr>
          <p:cNvPr id="15362" name="Picture 2" descr="C:\Users\JASON\AppData\Local\Microsoft\Windows\Temporary Internet Files\Content.IE5\UWR341S1\MC900448745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095" y="3886200"/>
            <a:ext cx="3505200" cy="233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9047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9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762000"/>
            <a:ext cx="6400800" cy="1752600"/>
          </a:xfrm>
        </p:spPr>
        <p:txBody>
          <a:bodyPr/>
          <a:lstStyle/>
          <a:p>
            <a:r>
              <a:rPr lang="en-US" sz="7200" dirty="0" smtClean="0"/>
              <a:t>True or False?</a:t>
            </a:r>
            <a:endParaRPr lang="en-US" dirty="0"/>
          </a:p>
          <a:p>
            <a:r>
              <a:rPr lang="en-US" dirty="0" smtClean="0"/>
              <a:t>Taxes are free money that people get just for being U.S. citizens.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771" y="4114800"/>
            <a:ext cx="3505200" cy="233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6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False</a:t>
            </a:r>
            <a:br>
              <a:rPr lang="en-US" dirty="0" smtClean="0"/>
            </a:b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9456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191000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6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c. A machine that pumps oil.</a:t>
            </a:r>
            <a:endParaRPr lang="en-US" dirty="0"/>
          </a:p>
        </p:txBody>
      </p:sp>
      <p:sp>
        <p:nvSpPr>
          <p:cNvPr id="104457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914400"/>
            <a:ext cx="6400800" cy="1752600"/>
          </a:xfrm>
        </p:spPr>
        <p:txBody>
          <a:bodyPr/>
          <a:lstStyle/>
          <a:p>
            <a:pPr lvl="0"/>
            <a:r>
              <a:rPr lang="en-US" dirty="0">
                <a:solidFill>
                  <a:srgbClr val="000000"/>
                </a:solidFill>
              </a:rPr>
              <a:t>True or False</a:t>
            </a:r>
            <a:r>
              <a:rPr lang="en-US" dirty="0" smtClean="0">
                <a:solidFill>
                  <a:srgbClr val="000000"/>
                </a:solidFill>
              </a:rPr>
              <a:t>?</a:t>
            </a:r>
          </a:p>
          <a:p>
            <a:pPr lvl="0"/>
            <a:r>
              <a:rPr lang="en-US" dirty="0" smtClean="0">
                <a:solidFill>
                  <a:srgbClr val="000000"/>
                </a:solidFill>
              </a:rPr>
              <a:t>When two or more people depend on each other for goods or services, it is called interdependence.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733800"/>
            <a:ext cx="3505200" cy="233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6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True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9866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590800"/>
            <a:ext cx="7772400" cy="1143000"/>
          </a:xfrm>
        </p:spPr>
        <p:txBody>
          <a:bodyPr/>
          <a:lstStyle/>
          <a:p>
            <a:pPr lvl="0" algn="l"/>
            <a:r>
              <a:rPr lang="en-US" sz="3600" kern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Which of these is an example of a natural resource?</a:t>
            </a:r>
            <a:br>
              <a:rPr lang="en-US" sz="3600" kern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</a:br>
            <a:r>
              <a:rPr lang="en-US" sz="3600" kern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/>
            </a:r>
            <a:br>
              <a:rPr lang="en-US" sz="3600" kern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</a:br>
            <a:r>
              <a:rPr lang="en-US" sz="3600" kern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A. a table made from wood.</a:t>
            </a:r>
            <a:br>
              <a:rPr lang="en-US" sz="3600" kern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</a:br>
            <a:r>
              <a:rPr lang="en-US" sz="3600" kern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B. gold dug out of the ground</a:t>
            </a:r>
            <a:br>
              <a:rPr lang="en-US" sz="3600" kern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</a:br>
            <a:r>
              <a:rPr lang="en-US" sz="3600" kern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C. a silver necklace</a:t>
            </a:r>
            <a:br>
              <a:rPr lang="en-US" sz="3600" kern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</a:br>
            <a:r>
              <a:rPr lang="en-US" sz="3600" kern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D. an apple pie.</a:t>
            </a:r>
            <a:endParaRPr lang="en-US" sz="4000" dirty="0"/>
          </a:p>
        </p:txBody>
      </p:sp>
      <p:pic>
        <p:nvPicPr>
          <p:cNvPr id="2" name="Picture 2" descr="C:\Documents and Settings\smithran\Local Settings\Temporary Internet Files\Content.IE5\97VJF3HS\MC900441498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457" y="2743200"/>
            <a:ext cx="3047543" cy="3047543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AutoShape 307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2" name="Rectangle 308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B. </a:t>
            </a:r>
            <a:endParaRPr lang="en-US" dirty="0"/>
          </a:p>
        </p:txBody>
      </p:sp>
      <p:sp>
        <p:nvSpPr>
          <p:cNvPr id="108553" name="Rectangle 308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8" name="Rectangle 3078"/>
          <p:cNvSpPr>
            <a:spLocks noGrp="1" noChangeArrowheads="1"/>
          </p:cNvSpPr>
          <p:nvPr>
            <p:ph type="ctrTitle"/>
          </p:nvPr>
        </p:nvSpPr>
        <p:spPr>
          <a:xfrm>
            <a:off x="914400" y="2743200"/>
            <a:ext cx="7772400" cy="1143000"/>
          </a:xfrm>
        </p:spPr>
        <p:txBody>
          <a:bodyPr/>
          <a:lstStyle/>
          <a:p>
            <a:pPr lvl="0" algn="l"/>
            <a:r>
              <a:rPr lang="en-US" sz="3200" dirty="0" smtClean="0"/>
              <a:t>Which is a nonrenewable resource?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A. Trees</a:t>
            </a:r>
            <a:br>
              <a:rPr lang="en-US" sz="3200" dirty="0" smtClean="0"/>
            </a:br>
            <a:r>
              <a:rPr lang="en-US" sz="3200" dirty="0" smtClean="0"/>
              <a:t>B. Water</a:t>
            </a:r>
            <a:br>
              <a:rPr lang="en-US" sz="3200" dirty="0" smtClean="0"/>
            </a:br>
            <a:r>
              <a:rPr lang="en-US" sz="3200" dirty="0" smtClean="0"/>
              <a:t>C. Fossil Fuels</a:t>
            </a:r>
            <a:br>
              <a:rPr lang="en-US" sz="3200" dirty="0" smtClean="0"/>
            </a:br>
            <a:r>
              <a:rPr lang="en-US" sz="3200" dirty="0" err="1" smtClean="0"/>
              <a:t>D.Wheat</a:t>
            </a:r>
            <a:r>
              <a:rPr lang="en-US" sz="3600" kern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/>
            </a:r>
            <a:br>
              <a:rPr lang="en-US" sz="3600" kern="1200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</a:br>
            <a:endParaRPr lang="en-US" sz="4000" dirty="0"/>
          </a:p>
        </p:txBody>
      </p:sp>
      <p:pic>
        <p:nvPicPr>
          <p:cNvPr id="2" name="Picture 2" descr="C:\Documents and Settings\smithran\Local Settings\Temporary Internet Files\Content.IE5\97VJF3HS\MC900441498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2514600"/>
            <a:ext cx="3657143" cy="3657143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8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C. Fossil fuels</a:t>
            </a:r>
            <a:endParaRPr lang="en-US" dirty="0"/>
          </a:p>
        </p:txBody>
      </p:sp>
      <p:sp>
        <p:nvSpPr>
          <p:cNvPr id="112649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1101</TotalTime>
  <Words>777</Words>
  <Application>Microsoft Office PowerPoint</Application>
  <PresentationFormat>On-screen Show (4:3)</PresentationFormat>
  <Paragraphs>234</Paragraphs>
  <Slides>51</Slides>
  <Notes>51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Default Design</vt:lpstr>
      <vt:lpstr>PowerPoint Presentation</vt:lpstr>
      <vt:lpstr>PowerPoint Presentation</vt:lpstr>
      <vt:lpstr>d. </vt:lpstr>
      <vt:lpstr>PowerPoint Presentation</vt:lpstr>
      <vt:lpstr>c. A machine that pumps oil.</vt:lpstr>
      <vt:lpstr>Which of these is an example of a natural resource?  A. a table made from wood. B. gold dug out of the ground C. a silver necklace D. an apple pie.</vt:lpstr>
      <vt:lpstr>B. </vt:lpstr>
      <vt:lpstr>Which is a nonrenewable resource?  A. Trees B. Water C. Fossil Fuels D.Wheat </vt:lpstr>
      <vt:lpstr>C. Fossil fuels</vt:lpstr>
      <vt:lpstr>Which of the following is a renewable resource? A. Oil B. Fossil Fuels C. Timber  </vt:lpstr>
      <vt:lpstr>C. Timber</vt:lpstr>
      <vt:lpstr>PowerPoint Presentation</vt:lpstr>
      <vt:lpstr>A. Goods</vt:lpstr>
      <vt:lpstr>   </vt:lpstr>
      <vt:lpstr>B. Services</vt:lpstr>
      <vt:lpstr>Needs and wants are important to each and every human. Which of these is an example of a need? A. a chocolate cake B. A glass of water. C. A CD player. .  </vt:lpstr>
      <vt:lpstr>B. Water</vt:lpstr>
      <vt:lpstr> _______________ are people who organize resources to make goods and services. They might start a business or create an invention to provide something for the buyers. A. Goods B. Services C. Entrepreneurs D. Businesses</vt:lpstr>
      <vt:lpstr>C. Entrepreneurs</vt:lpstr>
      <vt:lpstr>  </vt:lpstr>
      <vt:lpstr>A. Public Schools</vt:lpstr>
      <vt:lpstr>PowerPoint Presentation</vt:lpstr>
      <vt:lpstr>B. Sales tax</vt:lpstr>
      <vt:lpstr>PowerPoint Presentation</vt:lpstr>
      <vt:lpstr>C. Property tax</vt:lpstr>
      <vt:lpstr>PowerPoint Presentation</vt:lpstr>
      <vt:lpstr>D. Interdependence</vt:lpstr>
      <vt:lpstr>PowerPoint Presentation</vt:lpstr>
      <vt:lpstr>C. Peaches</vt:lpstr>
      <vt:lpstr>PowerPoint Presentation</vt:lpstr>
      <vt:lpstr>B. A limited supply of an item would lead to a higher cost.</vt:lpstr>
      <vt:lpstr>PowerPoint Presentation</vt:lpstr>
      <vt:lpstr>C. In a bank.</vt:lpstr>
      <vt:lpstr>.</vt:lpstr>
      <vt:lpstr>PowerPoint Presentation</vt:lpstr>
      <vt:lpstr>PowerPoint Presentation</vt:lpstr>
      <vt:lpstr>Budget</vt:lpstr>
      <vt:lpstr>PowerPoint Presentation</vt:lpstr>
      <vt:lpstr>B. The business might not make enough money.</vt:lpstr>
      <vt:lpstr>PowerPoint Presentation</vt:lpstr>
      <vt:lpstr>2</vt:lpstr>
      <vt:lpstr>PowerPoint Presentation</vt:lpstr>
      <vt:lpstr>True.</vt:lpstr>
      <vt:lpstr>PowerPoint Presentation</vt:lpstr>
      <vt:lpstr>False </vt:lpstr>
      <vt:lpstr>PowerPoint Presentation</vt:lpstr>
      <vt:lpstr>True</vt:lpstr>
      <vt:lpstr>PowerPoint Presentation</vt:lpstr>
      <vt:lpstr>False .</vt:lpstr>
      <vt:lpstr>PowerPoint Presentation</vt:lpstr>
      <vt:lpstr>True </vt:lpstr>
    </vt:vector>
  </TitlesOfParts>
  <Company>Grant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Randi Smith</dc:creator>
  <cp:lastModifiedBy>Mikle, Diane</cp:lastModifiedBy>
  <cp:revision>86</cp:revision>
  <dcterms:created xsi:type="dcterms:W3CDTF">1998-08-19T17:45:48Z</dcterms:created>
  <dcterms:modified xsi:type="dcterms:W3CDTF">2013-04-25T20:02:33Z</dcterms:modified>
</cp:coreProperties>
</file>