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256" r:id="rId2"/>
    <p:sldId id="257" r:id="rId3"/>
    <p:sldId id="307" r:id="rId4"/>
    <p:sldId id="267" r:id="rId5"/>
    <p:sldId id="308" r:id="rId6"/>
    <p:sldId id="355"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Lst>
  <p:sldSz cx="9144000" cy="6858000" type="screen4x3"/>
  <p:notesSz cx="6858000" cy="9144000"/>
  <p:defaultTextStyle>
    <a:defPPr>
      <a:defRPr lang="en-US"/>
    </a:defPPr>
    <a:lvl1pPr algn="ctr" rtl="0" eaLnBrk="0" fontAlgn="base" hangingPunct="0">
      <a:spcBef>
        <a:spcPct val="0"/>
      </a:spcBef>
      <a:spcAft>
        <a:spcPct val="0"/>
      </a:spcAft>
      <a:defRPr sz="96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96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96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96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9600" kern="1200">
        <a:solidFill>
          <a:schemeClr val="tx1"/>
        </a:solidFill>
        <a:latin typeface="Times New Roman" pitchFamily="18" charset="0"/>
        <a:ea typeface="+mn-ea"/>
        <a:cs typeface="+mn-cs"/>
      </a:defRPr>
    </a:lvl5pPr>
    <a:lvl6pPr marL="2286000" algn="l" defTabSz="914400" rtl="0" eaLnBrk="1" latinLnBrk="0" hangingPunct="1">
      <a:defRPr sz="9600" kern="1200">
        <a:solidFill>
          <a:schemeClr val="tx1"/>
        </a:solidFill>
        <a:latin typeface="Times New Roman" pitchFamily="18" charset="0"/>
        <a:ea typeface="+mn-ea"/>
        <a:cs typeface="+mn-cs"/>
      </a:defRPr>
    </a:lvl6pPr>
    <a:lvl7pPr marL="2743200" algn="l" defTabSz="914400" rtl="0" eaLnBrk="1" latinLnBrk="0" hangingPunct="1">
      <a:defRPr sz="9600" kern="1200">
        <a:solidFill>
          <a:schemeClr val="tx1"/>
        </a:solidFill>
        <a:latin typeface="Times New Roman" pitchFamily="18" charset="0"/>
        <a:ea typeface="+mn-ea"/>
        <a:cs typeface="+mn-cs"/>
      </a:defRPr>
    </a:lvl7pPr>
    <a:lvl8pPr marL="3200400" algn="l" defTabSz="914400" rtl="0" eaLnBrk="1" latinLnBrk="0" hangingPunct="1">
      <a:defRPr sz="9600" kern="1200">
        <a:solidFill>
          <a:schemeClr val="tx1"/>
        </a:solidFill>
        <a:latin typeface="Times New Roman" pitchFamily="18" charset="0"/>
        <a:ea typeface="+mn-ea"/>
        <a:cs typeface="+mn-cs"/>
      </a:defRPr>
    </a:lvl8pPr>
    <a:lvl9pPr marL="3657600" algn="l" defTabSz="914400" rtl="0" eaLnBrk="1" latinLnBrk="0" hangingPunct="1">
      <a:defRPr sz="9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FF00"/>
    <a:srgbClr val="FFFF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79" d="100"/>
          <a:sy n="79" d="100"/>
        </p:scale>
        <p:origin x="-7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529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29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529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DE167C6-FB2E-4F33-8AFB-E3F3598BE2DC}" type="slidenum">
              <a:rPr lang="en-US"/>
              <a:pPr/>
              <a:t>‹#›</a:t>
            </a:fld>
            <a:endParaRPr lang="en-US"/>
          </a:p>
        </p:txBody>
      </p:sp>
    </p:spTree>
    <p:extLst>
      <p:ext uri="{BB962C8B-B14F-4D97-AF65-F5344CB8AC3E}">
        <p14:creationId xmlns:p14="http://schemas.microsoft.com/office/powerpoint/2010/main" val="213099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5190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1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190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191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5191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3001AFC-4994-46B2-B0D3-658CED5E2641}" type="slidenum">
              <a:rPr lang="en-US"/>
              <a:pPr/>
              <a:t>‹#›</a:t>
            </a:fld>
            <a:endParaRPr lang="en-US"/>
          </a:p>
        </p:txBody>
      </p:sp>
    </p:spTree>
    <p:extLst>
      <p:ext uri="{BB962C8B-B14F-4D97-AF65-F5344CB8AC3E}">
        <p14:creationId xmlns:p14="http://schemas.microsoft.com/office/powerpoint/2010/main" val="1268613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45C13-22CC-45B0-BEC6-502AE5258834}" type="slidenum">
              <a:rPr lang="en-US"/>
              <a:pPr/>
              <a:t>1</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714CD-7CA1-498E-8F6D-E86E5A6E912B}" type="slidenum">
              <a:rPr lang="en-US"/>
              <a:pPr/>
              <a:t>10</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B197F-7074-441B-802E-FE4E9414BC1F}" type="slidenum">
              <a:rPr lang="en-US"/>
              <a:pPr/>
              <a:t>11</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9AA96-F664-4B86-A186-9EFC116FB1FF}" type="slidenum">
              <a:rPr lang="en-US"/>
              <a:pPr/>
              <a:t>12</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A877C-A51F-496A-9308-0E5FDC45645B}" type="slidenum">
              <a:rPr lang="en-US"/>
              <a:pPr/>
              <a:t>13</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CD8AC-7011-45CE-90DC-702BABDC261F}" type="slidenum">
              <a:rPr lang="en-US"/>
              <a:pPr/>
              <a:t>14</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E88DA4-0545-4364-9EC7-A320CC8B0D1A}" type="slidenum">
              <a:rPr lang="en-US"/>
              <a:pPr/>
              <a:t>15</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33512-1A28-440A-A9C2-9CC42589B545}" type="slidenum">
              <a:rPr lang="en-US"/>
              <a:pPr/>
              <a:t>16</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72F631-9038-48C0-A95E-9EFE5BE0892E}" type="slidenum">
              <a:rPr lang="en-US"/>
              <a:pPr/>
              <a:t>17</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F6344F-F2F3-49EA-B825-4D51DBE964B6}" type="slidenum">
              <a:rPr lang="en-US"/>
              <a:pPr/>
              <a:t>18</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330E6-C299-45C0-B787-928CAE3536C2}" type="slidenum">
              <a:rPr lang="en-US"/>
              <a:pPr/>
              <a:t>19</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B6E4F7-1A16-450E-96BF-F4E23E84EE47}" type="slidenum">
              <a:rPr lang="en-US"/>
              <a:pPr/>
              <a:t>2</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D0031-CD27-4762-B90C-B2F24BE1DCDD}" type="slidenum">
              <a:rPr lang="en-US"/>
              <a:pPr/>
              <a:t>20</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69EA3D-4794-4CD4-8DD4-31A0A67A374F}" type="slidenum">
              <a:rPr lang="en-US"/>
              <a:pPr/>
              <a:t>21</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3EAB5-1562-4736-95DB-0961003E892E}" type="slidenum">
              <a:rPr lang="en-US"/>
              <a:pPr/>
              <a:t>22</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E18CF-0796-4DDE-884C-27C8B21917EF}" type="slidenum">
              <a:rPr lang="en-US"/>
              <a:pPr/>
              <a:t>23</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CAEFB-0833-4F07-84E2-A61A46CB4230}" type="slidenum">
              <a:rPr lang="en-US"/>
              <a:pPr/>
              <a:t>24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2B849-0D53-41C3-8200-2F3F281CA9AD}" type="slidenum">
              <a:rPr lang="en-US"/>
              <a:pPr/>
              <a:t>25</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BB8FD-E672-4B6B-B200-57551A31AE81}" type="slidenum">
              <a:rPr lang="en-US"/>
              <a:pPr/>
              <a:t>26</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A8523-28A6-4891-9319-09CBB7AC4446}" type="slidenum">
              <a:rPr lang="en-US"/>
              <a:pPr/>
              <a:t>27</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19872-457B-492E-BB64-4E8D2A438A9D}" type="slidenum">
              <a:rPr lang="en-US"/>
              <a:pPr/>
              <a:t>28</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19C03-98FF-485C-BF23-09647D44D847}" type="slidenum">
              <a:rPr lang="en-US"/>
              <a:pPr/>
              <a:t>29</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5E354-B8CC-459F-B336-7EE7FB61049B}" type="slidenum">
              <a:rPr lang="en-US"/>
              <a:pPr/>
              <a:t>3</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E5069-C028-4565-A194-0970E96195E1}" type="slidenum">
              <a:rPr lang="en-US"/>
              <a:pPr/>
              <a:t>30</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F8E44F-9865-4BFF-B89F-411FA012B652}" type="slidenum">
              <a:rPr lang="en-US"/>
              <a:pPr/>
              <a:t>31</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56017-56B7-4647-8BD5-6D4308A73269}" type="slidenum">
              <a:rPr lang="en-US"/>
              <a:pPr/>
              <a:t>32</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DEF72-E8A2-44C4-A4A9-3643D7BE66C1}" type="slidenum">
              <a:rPr lang="en-US"/>
              <a:pPr/>
              <a:t>33</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ADC6F-977A-4FEC-8154-81722EBFF2C1}" type="slidenum">
              <a:rPr lang="en-US"/>
              <a:pPr/>
              <a:t>34</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F611D-B9C2-4A92-8FD4-DE622E4166B6}" type="slidenum">
              <a:rPr lang="en-US"/>
              <a:pPr/>
              <a:t>35</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828F1-3234-44F5-997C-2BEA072A8704}" type="slidenum">
              <a:rPr lang="en-US"/>
              <a:pPr/>
              <a:t>36</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EA8E7-D19D-4437-A2DB-FB73CD2C6A61}" type="slidenum">
              <a:rPr lang="en-US"/>
              <a:pPr/>
              <a:t>37</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E9783-4DE6-4DAF-B62D-1F1E37006B77}" type="slidenum">
              <a:rPr lang="en-US"/>
              <a:pPr/>
              <a:t>38</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019BF-6B00-428E-983E-54C0F76D448D}" type="slidenum">
              <a:rPr lang="en-US"/>
              <a:pPr/>
              <a:t>39</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CF98D-EA05-4C17-800C-91C23E172D1C}" type="slidenum">
              <a:rPr lang="en-US"/>
              <a:pPr/>
              <a:t>4</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4962E-B77E-4F76-AE84-CC54382D711E}" type="slidenum">
              <a:rPr lang="en-US"/>
              <a:pPr/>
              <a:t>40</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10B77-DC13-41C9-B786-0CE1BA8E742E}" type="slidenum">
              <a:rPr lang="en-US"/>
              <a:pPr/>
              <a:t>41</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D20DC-1D5B-4641-BA78-655833E03B43}" type="slidenum">
              <a:rPr lang="en-US"/>
              <a:pPr/>
              <a:t>42</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D21AF-D916-47FA-BF0A-151850633985}" type="slidenum">
              <a:rPr lang="en-US"/>
              <a:pPr/>
              <a:t>43</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5FF71-06E3-4B2B-8873-59933D76B3C4}" type="slidenum">
              <a:rPr lang="en-US"/>
              <a:pPr/>
              <a:t>44</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0D558-F75B-4FBD-9011-54EC15CE5CF1}" type="slidenum">
              <a:rPr lang="en-US"/>
              <a:pPr/>
              <a:t>45</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15B13-BB3F-4D4B-9243-AE2609F3C547}" type="slidenum">
              <a:rPr lang="en-US"/>
              <a:pPr/>
              <a:t>46</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71B5D-F1ED-40E7-987A-2067ED8601A2}" type="slidenum">
              <a:rPr lang="en-US"/>
              <a:pPr/>
              <a:t>47</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F9C05-9525-4B99-876D-F5D0FE36B2C7}" type="slidenum">
              <a:rPr lang="en-US"/>
              <a:pPr/>
              <a:t>48</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915B9-F3E8-4841-BD5C-46B0141E2BAE}" type="slidenum">
              <a:rPr lang="en-US"/>
              <a:pPr/>
              <a:t>49</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9B0CD-2DFE-4317-9762-B9BCE2A81918}" type="slidenum">
              <a:rPr lang="en-US"/>
              <a:pPr/>
              <a:t>5</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4F381-D0FA-4C28-AA00-F7D677274317}" type="slidenum">
              <a:rPr lang="en-US"/>
              <a:pPr/>
              <a:t>50</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DFE07-8DC5-4B0D-A827-F9F36898DFCF}" type="slidenum">
              <a:rPr lang="en-US"/>
              <a:pPr/>
              <a:t>51</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37B07-654A-4345-AE1A-8E110FD40B74}" type="slidenum">
              <a:rPr lang="en-US"/>
              <a:pPr/>
              <a:t>6</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62797-1A0A-4FA4-BD78-77547CA54EA0}" type="slidenum">
              <a:rPr lang="en-US"/>
              <a:pPr/>
              <a:t>7</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979BB-3825-4A60-BEDD-64B5DEBE6216}" type="slidenum">
              <a:rPr lang="en-US"/>
              <a:pPr/>
              <a:t>8</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952F0-CB71-4EF8-8E08-D0ABF2B16A98}" type="slidenum">
              <a:rPr lang="en-US"/>
              <a:pPr/>
              <a:t>9</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BE4547-3C83-4B00-8AA8-8ACA84DD5796}" type="slidenum">
              <a:rPr lang="en-US"/>
              <a:pPr/>
              <a:t>‹#›</a:t>
            </a:fld>
            <a:endParaRPr lang="en-US"/>
          </a:p>
        </p:txBody>
      </p:sp>
    </p:spTree>
    <p:extLst>
      <p:ext uri="{BB962C8B-B14F-4D97-AF65-F5344CB8AC3E}">
        <p14:creationId xmlns:p14="http://schemas.microsoft.com/office/powerpoint/2010/main" val="2802464983"/>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063F8A-D4E3-4641-911B-F8BC1F45D093}" type="slidenum">
              <a:rPr lang="en-US"/>
              <a:pPr/>
              <a:t>‹#›</a:t>
            </a:fld>
            <a:endParaRPr lang="en-US"/>
          </a:p>
        </p:txBody>
      </p:sp>
    </p:spTree>
    <p:extLst>
      <p:ext uri="{BB962C8B-B14F-4D97-AF65-F5344CB8AC3E}">
        <p14:creationId xmlns:p14="http://schemas.microsoft.com/office/powerpoint/2010/main" val="762059428"/>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720EBC-78F4-4D8E-BDA8-E93DBBCCAF78}" type="slidenum">
              <a:rPr lang="en-US"/>
              <a:pPr/>
              <a:t>‹#›</a:t>
            </a:fld>
            <a:endParaRPr lang="en-US"/>
          </a:p>
        </p:txBody>
      </p:sp>
    </p:spTree>
    <p:extLst>
      <p:ext uri="{BB962C8B-B14F-4D97-AF65-F5344CB8AC3E}">
        <p14:creationId xmlns:p14="http://schemas.microsoft.com/office/powerpoint/2010/main" val="344700013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F73470-4F79-43E7-82E8-8861E930840D}" type="slidenum">
              <a:rPr lang="en-US"/>
              <a:pPr/>
              <a:t>‹#›</a:t>
            </a:fld>
            <a:endParaRPr lang="en-US"/>
          </a:p>
        </p:txBody>
      </p:sp>
    </p:spTree>
    <p:extLst>
      <p:ext uri="{BB962C8B-B14F-4D97-AF65-F5344CB8AC3E}">
        <p14:creationId xmlns:p14="http://schemas.microsoft.com/office/powerpoint/2010/main" val="2443468234"/>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ED1294-B6D8-4E26-A783-49A83E3A27BC}" type="slidenum">
              <a:rPr lang="en-US"/>
              <a:pPr/>
              <a:t>‹#›</a:t>
            </a:fld>
            <a:endParaRPr lang="en-US"/>
          </a:p>
        </p:txBody>
      </p:sp>
    </p:spTree>
    <p:extLst>
      <p:ext uri="{BB962C8B-B14F-4D97-AF65-F5344CB8AC3E}">
        <p14:creationId xmlns:p14="http://schemas.microsoft.com/office/powerpoint/2010/main" val="2652153911"/>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370264-7B57-4C0D-9A47-72E2166EF6D4}" type="slidenum">
              <a:rPr lang="en-US"/>
              <a:pPr/>
              <a:t>‹#›</a:t>
            </a:fld>
            <a:endParaRPr lang="en-US"/>
          </a:p>
        </p:txBody>
      </p:sp>
    </p:spTree>
    <p:extLst>
      <p:ext uri="{BB962C8B-B14F-4D97-AF65-F5344CB8AC3E}">
        <p14:creationId xmlns:p14="http://schemas.microsoft.com/office/powerpoint/2010/main" val="198720732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1987E3-505F-4B50-A60C-235B06B9B6D5}" type="slidenum">
              <a:rPr lang="en-US"/>
              <a:pPr/>
              <a:t>‹#›</a:t>
            </a:fld>
            <a:endParaRPr lang="en-US"/>
          </a:p>
        </p:txBody>
      </p:sp>
    </p:spTree>
    <p:extLst>
      <p:ext uri="{BB962C8B-B14F-4D97-AF65-F5344CB8AC3E}">
        <p14:creationId xmlns:p14="http://schemas.microsoft.com/office/powerpoint/2010/main" val="1021078199"/>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537798B-E1A4-4510-92DC-34F8E8E957A0}" type="slidenum">
              <a:rPr lang="en-US"/>
              <a:pPr/>
              <a:t>‹#›</a:t>
            </a:fld>
            <a:endParaRPr lang="en-US"/>
          </a:p>
        </p:txBody>
      </p:sp>
    </p:spTree>
    <p:extLst>
      <p:ext uri="{BB962C8B-B14F-4D97-AF65-F5344CB8AC3E}">
        <p14:creationId xmlns:p14="http://schemas.microsoft.com/office/powerpoint/2010/main" val="2885123284"/>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3BCFD4-9C1D-4E9C-BB3F-4E216EF6442D}" type="slidenum">
              <a:rPr lang="en-US"/>
              <a:pPr/>
              <a:t>‹#›</a:t>
            </a:fld>
            <a:endParaRPr lang="en-US"/>
          </a:p>
        </p:txBody>
      </p:sp>
    </p:spTree>
    <p:extLst>
      <p:ext uri="{BB962C8B-B14F-4D97-AF65-F5344CB8AC3E}">
        <p14:creationId xmlns:p14="http://schemas.microsoft.com/office/powerpoint/2010/main" val="72027354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FB7FFD-D883-4003-8492-DA2CEF43325B}" type="slidenum">
              <a:rPr lang="en-US"/>
              <a:pPr/>
              <a:t>‹#›</a:t>
            </a:fld>
            <a:endParaRPr lang="en-US"/>
          </a:p>
        </p:txBody>
      </p:sp>
    </p:spTree>
    <p:extLst>
      <p:ext uri="{BB962C8B-B14F-4D97-AF65-F5344CB8AC3E}">
        <p14:creationId xmlns:p14="http://schemas.microsoft.com/office/powerpoint/2010/main" val="4091005217"/>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E6ADCF-CD1D-437B-9AF4-B00F82932344}" type="slidenum">
              <a:rPr lang="en-US"/>
              <a:pPr/>
              <a:t>‹#›</a:t>
            </a:fld>
            <a:endParaRPr lang="en-US"/>
          </a:p>
        </p:txBody>
      </p:sp>
    </p:spTree>
    <p:extLst>
      <p:ext uri="{BB962C8B-B14F-4D97-AF65-F5344CB8AC3E}">
        <p14:creationId xmlns:p14="http://schemas.microsoft.com/office/powerpoint/2010/main" val="275423427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C826799-1F89-4E4A-B9BD-4BF9AC998DA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4.xml"/><Relationship Id="rId18" Type="http://schemas.openxmlformats.org/officeDocument/2006/relationships/slide" Target="slide34.xml"/><Relationship Id="rId26" Type="http://schemas.openxmlformats.org/officeDocument/2006/relationships/slide" Target="slide50.xml"/><Relationship Id="rId3" Type="http://schemas.openxmlformats.org/officeDocument/2006/relationships/slide" Target="slide4.xml"/><Relationship Id="rId21" Type="http://schemas.openxmlformats.org/officeDocument/2006/relationships/slide" Target="slide40.xml"/><Relationship Id="rId7" Type="http://schemas.openxmlformats.org/officeDocument/2006/relationships/slide" Target="slide12.xml"/><Relationship Id="rId12" Type="http://schemas.openxmlformats.org/officeDocument/2006/relationships/slide" Target="slide22.xml"/><Relationship Id="rId17" Type="http://schemas.openxmlformats.org/officeDocument/2006/relationships/slide" Target="slide32.xml"/><Relationship Id="rId25"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30.xml"/><Relationship Id="rId20" Type="http://schemas.openxmlformats.org/officeDocument/2006/relationships/slide" Target="slide38.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20.xml"/><Relationship Id="rId24" Type="http://schemas.openxmlformats.org/officeDocument/2006/relationships/slide" Target="slide46.xml"/><Relationship Id="rId5" Type="http://schemas.openxmlformats.org/officeDocument/2006/relationships/slide" Target="slide8.xml"/><Relationship Id="rId15" Type="http://schemas.openxmlformats.org/officeDocument/2006/relationships/slide" Target="slide28.xml"/><Relationship Id="rId23" Type="http://schemas.openxmlformats.org/officeDocument/2006/relationships/slide" Target="slide44.xml"/><Relationship Id="rId10" Type="http://schemas.openxmlformats.org/officeDocument/2006/relationships/slide" Target="slide18.xml"/><Relationship Id="rId19" Type="http://schemas.openxmlformats.org/officeDocument/2006/relationships/slide" Target="slide36.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26.xml"/><Relationship Id="rId22" Type="http://schemas.openxmlformats.org/officeDocument/2006/relationships/slide" Target="slide42.xml"/><Relationship Id="rId27"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 name="AutoShape 89">
            <a:hlinkClick r:id="rId3" action="ppaction://hlinksldjump" highlightClick="1"/>
          </p:cNvPr>
          <p:cNvSpPr>
            <a:spLocks noChangeArrowheads="1"/>
          </p:cNvSpPr>
          <p:nvPr/>
        </p:nvSpPr>
        <p:spPr bwMode="auto">
          <a:xfrm>
            <a:off x="0" y="2286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3" action="ppaction://hlinksldjump"/>
              </a:rPr>
              <a:t>200</a:t>
            </a:r>
            <a:endParaRPr lang="en-US" sz="3600" b="1"/>
          </a:p>
        </p:txBody>
      </p:sp>
      <p:sp>
        <p:nvSpPr>
          <p:cNvPr id="2138" name="AutoShape 90">
            <a:hlinkClick r:id="rId4" action="ppaction://hlinksldjump" highlightClick="1"/>
          </p:cNvPr>
          <p:cNvSpPr>
            <a:spLocks noChangeArrowheads="1"/>
          </p:cNvSpPr>
          <p:nvPr/>
        </p:nvSpPr>
        <p:spPr bwMode="auto">
          <a:xfrm>
            <a:off x="0" y="3429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4" action="ppaction://hlinksldjump"/>
              </a:rPr>
              <a:t>300</a:t>
            </a:r>
            <a:endParaRPr lang="en-US" sz="3600" b="1">
              <a:hlinkClick r:id="rId4" action="ppaction://hlinksldjump"/>
            </a:endParaRPr>
          </a:p>
        </p:txBody>
      </p:sp>
      <p:sp>
        <p:nvSpPr>
          <p:cNvPr id="2139" name="AutoShape 91">
            <a:hlinkClick r:id="rId5" action="ppaction://hlinksldjump" highlightClick="1"/>
          </p:cNvPr>
          <p:cNvSpPr>
            <a:spLocks noChangeArrowheads="1"/>
          </p:cNvSpPr>
          <p:nvPr/>
        </p:nvSpPr>
        <p:spPr bwMode="auto">
          <a:xfrm>
            <a:off x="0" y="4572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5" action="ppaction://hlinksldjump"/>
              </a:rPr>
              <a:t>400</a:t>
            </a:r>
            <a:endParaRPr lang="en-US" sz="3600" b="1">
              <a:hlinkClick r:id="rId5" action="ppaction://hlinksldjump"/>
            </a:endParaRPr>
          </a:p>
        </p:txBody>
      </p:sp>
      <p:sp>
        <p:nvSpPr>
          <p:cNvPr id="2140" name="AutoShape 92">
            <a:hlinkClick r:id="rId6" action="ppaction://hlinksldjump" highlightClick="1"/>
          </p:cNvPr>
          <p:cNvSpPr>
            <a:spLocks noChangeArrowheads="1"/>
          </p:cNvSpPr>
          <p:nvPr/>
        </p:nvSpPr>
        <p:spPr bwMode="auto">
          <a:xfrm>
            <a:off x="0" y="5715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6" action="ppaction://hlinksldjump"/>
              </a:rPr>
              <a:t>500</a:t>
            </a:r>
            <a:endParaRPr lang="en-US" sz="3600" b="1"/>
          </a:p>
        </p:txBody>
      </p:sp>
      <p:sp>
        <p:nvSpPr>
          <p:cNvPr id="2149" name="AutoShape 101">
            <a:hlinkClick r:id="rId7" action="ppaction://hlinksldjump" highlightClick="1"/>
          </p:cNvPr>
          <p:cNvSpPr>
            <a:spLocks noChangeArrowheads="1"/>
          </p:cNvSpPr>
          <p:nvPr/>
        </p:nvSpPr>
        <p:spPr bwMode="auto">
          <a:xfrm>
            <a:off x="1828800" y="1143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7" action="ppaction://hlinksldjump"/>
              </a:rPr>
              <a:t>100</a:t>
            </a:r>
            <a:endParaRPr lang="en-US" sz="3600" b="1"/>
          </a:p>
        </p:txBody>
      </p:sp>
      <p:sp>
        <p:nvSpPr>
          <p:cNvPr id="2150" name="AutoShape 102">
            <a:hlinkClick r:id="rId8" action="ppaction://hlinksldjump" highlightClick="1"/>
          </p:cNvPr>
          <p:cNvSpPr>
            <a:spLocks noChangeArrowheads="1"/>
          </p:cNvSpPr>
          <p:nvPr/>
        </p:nvSpPr>
        <p:spPr bwMode="auto">
          <a:xfrm>
            <a:off x="1828800" y="2286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8" action="ppaction://hlinksldjump"/>
              </a:rPr>
              <a:t>200</a:t>
            </a:r>
            <a:endParaRPr lang="en-US" sz="3600" b="1">
              <a:hlinkClick r:id="rId8" action="ppaction://hlinksldjump"/>
            </a:endParaRPr>
          </a:p>
        </p:txBody>
      </p:sp>
      <p:sp>
        <p:nvSpPr>
          <p:cNvPr id="2151" name="AutoShape 103">
            <a:hlinkClick r:id="rId9" action="ppaction://hlinksldjump" highlightClick="1"/>
          </p:cNvPr>
          <p:cNvSpPr>
            <a:spLocks noChangeArrowheads="1"/>
          </p:cNvSpPr>
          <p:nvPr/>
        </p:nvSpPr>
        <p:spPr bwMode="auto">
          <a:xfrm>
            <a:off x="1828800" y="3429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9" action="ppaction://hlinksldjump"/>
              </a:rPr>
              <a:t>300</a:t>
            </a:r>
            <a:endParaRPr lang="en-US" sz="3600" b="1"/>
          </a:p>
        </p:txBody>
      </p:sp>
      <p:sp>
        <p:nvSpPr>
          <p:cNvPr id="2152" name="AutoShape 104">
            <a:hlinkClick r:id="rId10" action="ppaction://hlinksldjump" highlightClick="1"/>
          </p:cNvPr>
          <p:cNvSpPr>
            <a:spLocks noChangeArrowheads="1"/>
          </p:cNvSpPr>
          <p:nvPr/>
        </p:nvSpPr>
        <p:spPr bwMode="auto">
          <a:xfrm>
            <a:off x="1828800" y="4572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10" action="ppaction://hlinksldjump"/>
              </a:rPr>
              <a:t>400</a:t>
            </a:r>
            <a:endParaRPr lang="en-US" sz="3600" b="1"/>
          </a:p>
        </p:txBody>
      </p:sp>
      <p:sp>
        <p:nvSpPr>
          <p:cNvPr id="2153" name="AutoShape 105">
            <a:hlinkClick r:id="rId11" action="ppaction://hlinksldjump" highlightClick="1"/>
          </p:cNvPr>
          <p:cNvSpPr>
            <a:spLocks noChangeArrowheads="1"/>
          </p:cNvSpPr>
          <p:nvPr/>
        </p:nvSpPr>
        <p:spPr bwMode="auto">
          <a:xfrm>
            <a:off x="1828800" y="5715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11" action="ppaction://hlinksldjump"/>
              </a:rPr>
              <a:t>500</a:t>
            </a:r>
            <a:endParaRPr lang="en-US" sz="3600" b="1"/>
          </a:p>
        </p:txBody>
      </p:sp>
      <p:sp>
        <p:nvSpPr>
          <p:cNvPr id="2154" name="AutoShape 106">
            <a:hlinkClick r:id="rId12" action="ppaction://hlinksldjump" highlightClick="1"/>
          </p:cNvPr>
          <p:cNvSpPr>
            <a:spLocks noChangeArrowheads="1"/>
          </p:cNvSpPr>
          <p:nvPr/>
        </p:nvSpPr>
        <p:spPr bwMode="auto">
          <a:xfrm>
            <a:off x="3657600" y="1143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12" action="ppaction://hlinksldjump"/>
              </a:rPr>
              <a:t>100</a:t>
            </a:r>
            <a:endParaRPr lang="en-US" sz="3600" b="1"/>
          </a:p>
        </p:txBody>
      </p:sp>
      <p:sp>
        <p:nvSpPr>
          <p:cNvPr id="2155" name="AutoShape 107">
            <a:hlinkClick r:id="rId13" action="ppaction://hlinksldjump" highlightClick="1"/>
          </p:cNvPr>
          <p:cNvSpPr>
            <a:spLocks noChangeArrowheads="1"/>
          </p:cNvSpPr>
          <p:nvPr/>
        </p:nvSpPr>
        <p:spPr bwMode="auto">
          <a:xfrm>
            <a:off x="3657600" y="2286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13" action="ppaction://hlinksldjump"/>
              </a:rPr>
              <a:t>200</a:t>
            </a:r>
            <a:endParaRPr lang="en-US" sz="3600" b="1"/>
          </a:p>
        </p:txBody>
      </p:sp>
      <p:sp>
        <p:nvSpPr>
          <p:cNvPr id="2156" name="AutoShape 108">
            <a:hlinkClick r:id="rId14" action="ppaction://hlinksldjump" highlightClick="1"/>
          </p:cNvPr>
          <p:cNvSpPr>
            <a:spLocks noChangeArrowheads="1"/>
          </p:cNvSpPr>
          <p:nvPr/>
        </p:nvSpPr>
        <p:spPr bwMode="auto">
          <a:xfrm>
            <a:off x="3657600" y="3429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14" action="ppaction://hlinksldjump"/>
              </a:rPr>
              <a:t>300</a:t>
            </a:r>
            <a:endParaRPr lang="en-US" sz="3600" b="1"/>
          </a:p>
        </p:txBody>
      </p:sp>
      <p:sp>
        <p:nvSpPr>
          <p:cNvPr id="2157" name="AutoShape 109">
            <a:hlinkClick r:id="rId15" action="ppaction://hlinksldjump" highlightClick="1"/>
          </p:cNvPr>
          <p:cNvSpPr>
            <a:spLocks noChangeArrowheads="1"/>
          </p:cNvSpPr>
          <p:nvPr/>
        </p:nvSpPr>
        <p:spPr bwMode="auto">
          <a:xfrm>
            <a:off x="3657600" y="4572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15" action="ppaction://hlinksldjump"/>
              </a:rPr>
              <a:t>400</a:t>
            </a:r>
            <a:endParaRPr lang="en-US" sz="3600" b="1"/>
          </a:p>
        </p:txBody>
      </p:sp>
      <p:sp>
        <p:nvSpPr>
          <p:cNvPr id="2158" name="AutoShape 110">
            <a:hlinkClick r:id="rId16" action="ppaction://hlinksldjump" highlightClick="1"/>
          </p:cNvPr>
          <p:cNvSpPr>
            <a:spLocks noChangeArrowheads="1"/>
          </p:cNvSpPr>
          <p:nvPr/>
        </p:nvSpPr>
        <p:spPr bwMode="auto">
          <a:xfrm>
            <a:off x="3657600" y="5715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16" action="ppaction://hlinksldjump"/>
              </a:rPr>
              <a:t>500</a:t>
            </a:r>
            <a:endParaRPr lang="en-US" sz="3600" b="1"/>
          </a:p>
        </p:txBody>
      </p:sp>
      <p:sp>
        <p:nvSpPr>
          <p:cNvPr id="2159" name="AutoShape 111">
            <a:hlinkClick r:id="rId17" action="ppaction://hlinksldjump" highlightClick="1"/>
          </p:cNvPr>
          <p:cNvSpPr>
            <a:spLocks noChangeArrowheads="1"/>
          </p:cNvSpPr>
          <p:nvPr/>
        </p:nvSpPr>
        <p:spPr bwMode="auto">
          <a:xfrm>
            <a:off x="5486400" y="1143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17" action="ppaction://hlinksldjump"/>
              </a:rPr>
              <a:t>100</a:t>
            </a:r>
            <a:endParaRPr lang="en-US" sz="3600" b="1"/>
          </a:p>
        </p:txBody>
      </p:sp>
      <p:sp>
        <p:nvSpPr>
          <p:cNvPr id="2160" name="AutoShape 112">
            <a:hlinkClick r:id="rId18" action="ppaction://hlinksldjump" highlightClick="1"/>
          </p:cNvPr>
          <p:cNvSpPr>
            <a:spLocks noChangeArrowheads="1"/>
          </p:cNvSpPr>
          <p:nvPr/>
        </p:nvSpPr>
        <p:spPr bwMode="auto">
          <a:xfrm>
            <a:off x="5486400" y="2286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18" action="ppaction://hlinksldjump"/>
              </a:rPr>
              <a:t>200</a:t>
            </a:r>
            <a:endParaRPr lang="en-US" sz="3600" b="1"/>
          </a:p>
        </p:txBody>
      </p:sp>
      <p:sp>
        <p:nvSpPr>
          <p:cNvPr id="2161" name="AutoShape 113">
            <a:hlinkClick r:id="rId19" action="ppaction://hlinksldjump" highlightClick="1"/>
          </p:cNvPr>
          <p:cNvSpPr>
            <a:spLocks noChangeArrowheads="1"/>
          </p:cNvSpPr>
          <p:nvPr/>
        </p:nvSpPr>
        <p:spPr bwMode="auto">
          <a:xfrm>
            <a:off x="5486400" y="3429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19" action="ppaction://hlinksldjump"/>
              </a:rPr>
              <a:t>300</a:t>
            </a:r>
            <a:endParaRPr lang="en-US" sz="3600" b="1"/>
          </a:p>
        </p:txBody>
      </p:sp>
      <p:sp>
        <p:nvSpPr>
          <p:cNvPr id="2162" name="AutoShape 114">
            <a:hlinkClick r:id="rId20" action="ppaction://hlinksldjump" highlightClick="1"/>
          </p:cNvPr>
          <p:cNvSpPr>
            <a:spLocks noChangeArrowheads="1"/>
          </p:cNvSpPr>
          <p:nvPr/>
        </p:nvSpPr>
        <p:spPr bwMode="auto">
          <a:xfrm>
            <a:off x="5486400" y="4572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20" action="ppaction://hlinksldjump"/>
              </a:rPr>
              <a:t>400</a:t>
            </a:r>
            <a:endParaRPr lang="en-US" sz="3600" b="1"/>
          </a:p>
        </p:txBody>
      </p:sp>
      <p:sp>
        <p:nvSpPr>
          <p:cNvPr id="2163" name="AutoShape 115">
            <a:hlinkClick r:id="rId21" action="ppaction://hlinksldjump" highlightClick="1"/>
          </p:cNvPr>
          <p:cNvSpPr>
            <a:spLocks noChangeArrowheads="1"/>
          </p:cNvSpPr>
          <p:nvPr/>
        </p:nvSpPr>
        <p:spPr bwMode="auto">
          <a:xfrm>
            <a:off x="5486400" y="5715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21" action="ppaction://hlinksldjump"/>
              </a:rPr>
              <a:t>500</a:t>
            </a:r>
            <a:endParaRPr lang="en-US" sz="3600" b="1"/>
          </a:p>
        </p:txBody>
      </p:sp>
      <p:sp>
        <p:nvSpPr>
          <p:cNvPr id="2164" name="AutoShape 116">
            <a:hlinkClick r:id="rId22" action="ppaction://hlinksldjump" highlightClick="1"/>
          </p:cNvPr>
          <p:cNvSpPr>
            <a:spLocks noChangeArrowheads="1"/>
          </p:cNvSpPr>
          <p:nvPr/>
        </p:nvSpPr>
        <p:spPr bwMode="auto">
          <a:xfrm>
            <a:off x="7315200" y="1143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22" action="ppaction://hlinksldjump"/>
              </a:rPr>
              <a:t>100</a:t>
            </a:r>
            <a:endParaRPr lang="en-US" sz="3600" b="1"/>
          </a:p>
        </p:txBody>
      </p:sp>
      <p:sp>
        <p:nvSpPr>
          <p:cNvPr id="2165" name="AutoShape 117">
            <a:hlinkClick r:id="rId23" action="ppaction://hlinksldjump" highlightClick="1"/>
          </p:cNvPr>
          <p:cNvSpPr>
            <a:spLocks noChangeArrowheads="1"/>
          </p:cNvSpPr>
          <p:nvPr/>
        </p:nvSpPr>
        <p:spPr bwMode="auto">
          <a:xfrm>
            <a:off x="7315200" y="2286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23" action="ppaction://hlinksldjump"/>
              </a:rPr>
              <a:t>200</a:t>
            </a:r>
            <a:endParaRPr lang="en-US" sz="3600" b="1"/>
          </a:p>
        </p:txBody>
      </p:sp>
      <p:sp>
        <p:nvSpPr>
          <p:cNvPr id="2166" name="AutoShape 118">
            <a:hlinkClick r:id="rId23" action="ppaction://hlinksldjump" highlightClick="1"/>
          </p:cNvPr>
          <p:cNvSpPr>
            <a:spLocks noChangeArrowheads="1"/>
          </p:cNvSpPr>
          <p:nvPr/>
        </p:nvSpPr>
        <p:spPr bwMode="auto">
          <a:xfrm>
            <a:off x="7315200" y="3429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24" action="ppaction://hlinksldjump"/>
              </a:rPr>
              <a:t>300</a:t>
            </a:r>
            <a:endParaRPr lang="en-US" sz="3600" b="1"/>
          </a:p>
        </p:txBody>
      </p:sp>
      <p:sp>
        <p:nvSpPr>
          <p:cNvPr id="2167" name="AutoShape 119">
            <a:hlinkClick r:id="rId25" action="ppaction://hlinksldjump" highlightClick="1"/>
          </p:cNvPr>
          <p:cNvSpPr>
            <a:spLocks noChangeArrowheads="1"/>
          </p:cNvSpPr>
          <p:nvPr/>
        </p:nvSpPr>
        <p:spPr bwMode="auto">
          <a:xfrm>
            <a:off x="7315200" y="4572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25" action="ppaction://hlinksldjump"/>
              </a:rPr>
              <a:t>400</a:t>
            </a:r>
            <a:endParaRPr lang="en-US" sz="3600" b="1"/>
          </a:p>
        </p:txBody>
      </p:sp>
      <p:sp>
        <p:nvSpPr>
          <p:cNvPr id="2168" name="AutoShape 120">
            <a:hlinkClick r:id="rId26" action="ppaction://hlinksldjump" highlightClick="1"/>
          </p:cNvPr>
          <p:cNvSpPr>
            <a:spLocks noChangeArrowheads="1"/>
          </p:cNvSpPr>
          <p:nvPr/>
        </p:nvSpPr>
        <p:spPr bwMode="auto">
          <a:xfrm>
            <a:off x="7315200" y="5715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a:solidFill>
                  <a:schemeClr val="bg1"/>
                </a:solidFill>
                <a:latin typeface="Garamond" pitchFamily="18" charset="0"/>
                <a:hlinkClick r:id="rId26" action="ppaction://hlinksldjump"/>
              </a:rPr>
              <a:t>500</a:t>
            </a:r>
            <a:endParaRPr lang="en-US" sz="3600" b="1"/>
          </a:p>
        </p:txBody>
      </p:sp>
      <p:sp>
        <p:nvSpPr>
          <p:cNvPr id="2088" name="AutoShape 40">
            <a:hlinkClick r:id="rId27" action="ppaction://hlinksldjump" highlightClick="1"/>
          </p:cNvPr>
          <p:cNvSpPr>
            <a:spLocks noChangeArrowheads="1"/>
          </p:cNvSpPr>
          <p:nvPr/>
        </p:nvSpPr>
        <p:spPr bwMode="auto">
          <a:xfrm>
            <a:off x="0" y="1143000"/>
            <a:ext cx="1828800" cy="1143000"/>
          </a:xfrm>
          <a:prstGeom prst="actionButtonBlank">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dirty="0">
                <a:solidFill>
                  <a:schemeClr val="bg1"/>
                </a:solidFill>
                <a:latin typeface="Garamond" pitchFamily="18" charset="0"/>
                <a:hlinkClick r:id="" action="ppaction://hlinkshowjump?jump=nextslide"/>
              </a:rPr>
              <a:t>100</a:t>
            </a:r>
            <a:endParaRPr lang="en-US" sz="3600" b="1" dirty="0"/>
          </a:p>
        </p:txBody>
      </p:sp>
      <p:sp>
        <p:nvSpPr>
          <p:cNvPr id="2106" name="Rectangle 58"/>
          <p:cNvSpPr>
            <a:spLocks noChangeArrowheads="1"/>
          </p:cNvSpPr>
          <p:nvPr/>
        </p:nvSpPr>
        <p:spPr bwMode="auto">
          <a:xfrm>
            <a:off x="0" y="0"/>
            <a:ext cx="1828800" cy="1143000"/>
          </a:xfrm>
          <a:prstGeom prst="rect">
            <a:avLst/>
          </a:prstGeom>
          <a:solidFill>
            <a:srgbClr val="3366FF"/>
          </a:solidFill>
          <a:ln w="381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dirty="0" smtClean="0">
                <a:solidFill>
                  <a:schemeClr val="bg1"/>
                </a:solidFill>
                <a:latin typeface="+mj-lt"/>
              </a:rPr>
              <a:t>Greek </a:t>
            </a:r>
          </a:p>
          <a:p>
            <a:r>
              <a:rPr lang="en-US" sz="2400" b="1" dirty="0" smtClean="0">
                <a:solidFill>
                  <a:schemeClr val="bg1"/>
                </a:solidFill>
                <a:latin typeface="+mj-lt"/>
              </a:rPr>
              <a:t>Influence</a:t>
            </a:r>
            <a:endParaRPr lang="en-US" sz="2400" b="1" dirty="0">
              <a:solidFill>
                <a:schemeClr val="bg1"/>
              </a:solidFill>
              <a:latin typeface="+mj-lt"/>
            </a:endParaRPr>
          </a:p>
        </p:txBody>
      </p:sp>
      <p:sp>
        <p:nvSpPr>
          <p:cNvPr id="2145" name="Rectangle 97"/>
          <p:cNvSpPr>
            <a:spLocks noChangeArrowheads="1"/>
          </p:cNvSpPr>
          <p:nvPr/>
        </p:nvSpPr>
        <p:spPr bwMode="auto">
          <a:xfrm>
            <a:off x="1828800" y="0"/>
            <a:ext cx="1828800" cy="1143000"/>
          </a:xfrm>
          <a:prstGeom prst="rect">
            <a:avLst/>
          </a:prstGeom>
          <a:solidFill>
            <a:srgbClr val="3366FF"/>
          </a:solidFill>
          <a:ln w="381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dirty="0" smtClean="0">
                <a:solidFill>
                  <a:schemeClr val="bg1"/>
                </a:solidFill>
                <a:latin typeface="+mj-lt"/>
              </a:rPr>
              <a:t>Government</a:t>
            </a:r>
            <a:endParaRPr lang="en-US" sz="2400" b="1" dirty="0">
              <a:solidFill>
                <a:schemeClr val="bg1"/>
              </a:solidFill>
              <a:latin typeface="+mj-lt"/>
            </a:endParaRPr>
          </a:p>
        </p:txBody>
      </p:sp>
      <p:sp>
        <p:nvSpPr>
          <p:cNvPr id="2146" name="Rectangle 98"/>
          <p:cNvSpPr>
            <a:spLocks noChangeArrowheads="1"/>
          </p:cNvSpPr>
          <p:nvPr/>
        </p:nvSpPr>
        <p:spPr bwMode="auto">
          <a:xfrm>
            <a:off x="3657600" y="0"/>
            <a:ext cx="1828800" cy="1143000"/>
          </a:xfrm>
          <a:prstGeom prst="rect">
            <a:avLst/>
          </a:prstGeom>
          <a:solidFill>
            <a:srgbClr val="3366FF"/>
          </a:solidFill>
          <a:ln w="381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dirty="0" smtClean="0">
                <a:solidFill>
                  <a:schemeClr val="bg1"/>
                </a:solidFill>
                <a:latin typeface="+mj-lt"/>
              </a:rPr>
              <a:t>Where?</a:t>
            </a:r>
            <a:endParaRPr lang="en-US" sz="2400" b="1" dirty="0">
              <a:solidFill>
                <a:schemeClr val="bg1"/>
              </a:solidFill>
              <a:latin typeface="+mj-lt"/>
            </a:endParaRPr>
          </a:p>
        </p:txBody>
      </p:sp>
      <p:sp>
        <p:nvSpPr>
          <p:cNvPr id="2147" name="Rectangle 99"/>
          <p:cNvSpPr>
            <a:spLocks noChangeArrowheads="1"/>
          </p:cNvSpPr>
          <p:nvPr/>
        </p:nvSpPr>
        <p:spPr bwMode="auto">
          <a:xfrm>
            <a:off x="5486400" y="0"/>
            <a:ext cx="1828800" cy="1143000"/>
          </a:xfrm>
          <a:prstGeom prst="rect">
            <a:avLst/>
          </a:prstGeom>
          <a:solidFill>
            <a:srgbClr val="3366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dirty="0" smtClean="0">
                <a:solidFill>
                  <a:schemeClr val="bg1"/>
                </a:solidFill>
                <a:latin typeface="+mj-lt"/>
              </a:rPr>
              <a:t>Yes or No?</a:t>
            </a:r>
            <a:endParaRPr lang="en-US" sz="2400" b="1" dirty="0">
              <a:solidFill>
                <a:schemeClr val="bg1"/>
              </a:solidFill>
              <a:latin typeface="+mj-lt"/>
            </a:endParaRPr>
          </a:p>
        </p:txBody>
      </p:sp>
      <p:sp>
        <p:nvSpPr>
          <p:cNvPr id="2148" name="Rectangle 100"/>
          <p:cNvSpPr>
            <a:spLocks noChangeArrowheads="1"/>
          </p:cNvSpPr>
          <p:nvPr/>
        </p:nvSpPr>
        <p:spPr bwMode="auto">
          <a:xfrm>
            <a:off x="7315200" y="0"/>
            <a:ext cx="1828800" cy="1143000"/>
          </a:xfrm>
          <a:prstGeom prst="rect">
            <a:avLst/>
          </a:prstGeom>
          <a:solidFill>
            <a:srgbClr val="3366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dirty="0" smtClean="0">
                <a:solidFill>
                  <a:schemeClr val="bg1"/>
                </a:solidFill>
                <a:latin typeface="+mj-lt"/>
              </a:rPr>
              <a:t>True/False</a:t>
            </a:r>
            <a:endParaRPr lang="en-US" sz="2400" b="1"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2054"/>
          <p:cNvSpPr>
            <a:spLocks noGrp="1" noChangeArrowheads="1"/>
          </p:cNvSpPr>
          <p:nvPr>
            <p:ph type="ctrTitle"/>
          </p:nvPr>
        </p:nvSpPr>
        <p:spPr>
          <a:xfrm>
            <a:off x="762000" y="3048000"/>
            <a:ext cx="7772400" cy="1143000"/>
          </a:xfrm>
        </p:spPr>
        <p:txBody>
          <a:bodyPr/>
          <a:lstStyle/>
          <a:p>
            <a:pPr lvl="0"/>
            <a:r>
              <a:rPr lang="en-US" sz="3600" kern="1200" dirty="0" smtClean="0">
                <a:solidFill>
                  <a:srgbClr val="000000"/>
                </a:solidFill>
                <a:latin typeface="Times New Roman" pitchFamily="18" charset="0"/>
                <a:ea typeface="+mn-ea"/>
                <a:cs typeface="+mn-cs"/>
              </a:rPr>
              <a:t>Jamie is an expert runner in the track and field events in his school. Which Greek occurrence might be a goal for him in the future?</a:t>
            </a:r>
            <a:br>
              <a:rPr lang="en-US" sz="3600" kern="1200" dirty="0" smtClean="0">
                <a:solidFill>
                  <a:srgbClr val="000000"/>
                </a:solidFill>
                <a:latin typeface="Times New Roman" pitchFamily="18" charset="0"/>
                <a:ea typeface="+mn-ea"/>
                <a:cs typeface="+mn-cs"/>
              </a:rPr>
            </a:br>
            <a:r>
              <a:rPr lang="en-US" sz="3600" kern="1200" dirty="0" smtClean="0">
                <a:solidFill>
                  <a:srgbClr val="000000"/>
                </a:solidFill>
                <a:latin typeface="Times New Roman" pitchFamily="18" charset="0"/>
                <a:ea typeface="+mn-ea"/>
                <a:cs typeface="+mn-cs"/>
              </a:rPr>
              <a:t>A. Column Builder</a:t>
            </a:r>
            <a:br>
              <a:rPr lang="en-US" sz="3600" kern="1200" dirty="0" smtClean="0">
                <a:solidFill>
                  <a:srgbClr val="000000"/>
                </a:solidFill>
                <a:latin typeface="Times New Roman" pitchFamily="18" charset="0"/>
                <a:ea typeface="+mn-ea"/>
                <a:cs typeface="+mn-cs"/>
              </a:rPr>
            </a:br>
            <a:r>
              <a:rPr lang="en-US" sz="3600" kern="1200" dirty="0" smtClean="0">
                <a:solidFill>
                  <a:srgbClr val="000000"/>
                </a:solidFill>
                <a:latin typeface="Times New Roman" pitchFamily="18" charset="0"/>
                <a:ea typeface="+mn-ea"/>
                <a:cs typeface="+mn-cs"/>
              </a:rPr>
              <a:t>B. Democratic Candidate</a:t>
            </a:r>
            <a:br>
              <a:rPr lang="en-US" sz="3600" kern="1200" dirty="0" smtClean="0">
                <a:solidFill>
                  <a:srgbClr val="000000"/>
                </a:solidFill>
                <a:latin typeface="Times New Roman" pitchFamily="18" charset="0"/>
                <a:ea typeface="+mn-ea"/>
                <a:cs typeface="+mn-cs"/>
              </a:rPr>
            </a:br>
            <a:r>
              <a:rPr lang="en-US" sz="3600" kern="1200" dirty="0" smtClean="0">
                <a:solidFill>
                  <a:srgbClr val="000000"/>
                </a:solidFill>
                <a:latin typeface="Times New Roman" pitchFamily="18" charset="0"/>
                <a:ea typeface="+mn-ea"/>
                <a:cs typeface="+mn-cs"/>
              </a:rPr>
              <a:t>C. Olympic Contender</a:t>
            </a:r>
            <a:r>
              <a:rPr lang="en-US" sz="4000" dirty="0"/>
              <a:t/>
            </a:r>
            <a:br>
              <a:rPr lang="en-US" sz="4000" dirty="0"/>
            </a:br>
            <a:r>
              <a:rPr lang="en-US" sz="4000" dirty="0" smtClean="0"/>
              <a:t/>
            </a:r>
            <a:br>
              <a:rPr lang="en-US" sz="4000" dirty="0" smtClean="0"/>
            </a:br>
            <a:endParaRPr lang="en-US" sz="4000" dirty="0"/>
          </a:p>
        </p:txBody>
      </p:sp>
      <p:pic>
        <p:nvPicPr>
          <p:cNvPr id="3074" name="Picture 2" descr="C:\Users\JASON\AppData\Local\Microsoft\Windows\Temporary Internet Files\Content.IE5\KD3YT5Y8\MC9003014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00400"/>
            <a:ext cx="1452067" cy="1806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AutoShape 1029">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5" name="Rectangle 1033"/>
          <p:cNvSpPr>
            <a:spLocks noGrp="1" noChangeArrowheads="1"/>
          </p:cNvSpPr>
          <p:nvPr>
            <p:ph type="ctrTitle"/>
          </p:nvPr>
        </p:nvSpPr>
        <p:spPr>
          <a:xfrm>
            <a:off x="685800" y="2286000"/>
            <a:ext cx="7772400" cy="1143000"/>
          </a:xfrm>
        </p:spPr>
        <p:txBody>
          <a:bodyPr/>
          <a:lstStyle/>
          <a:p>
            <a:r>
              <a:rPr lang="en-US" dirty="0" smtClean="0"/>
              <a:t>C. Olympic Contender</a:t>
            </a:r>
            <a:endParaRPr lang="en-US"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28507"/>
            <a:ext cx="6934200" cy="3600986"/>
          </a:xfrm>
          <a:prstGeom prst="rect">
            <a:avLst/>
          </a:prstGeom>
          <a:noFill/>
        </p:spPr>
        <p:txBody>
          <a:bodyPr wrap="square" rtlCol="0">
            <a:spAutoFit/>
          </a:bodyPr>
          <a:lstStyle/>
          <a:p>
            <a:endParaRPr lang="en-US" sz="2800" dirty="0"/>
          </a:p>
          <a:p>
            <a:r>
              <a:rPr lang="en-US" sz="4000" dirty="0" smtClean="0"/>
              <a:t>A democracy is a government that is formed for the people, ________________________.</a:t>
            </a:r>
          </a:p>
          <a:p>
            <a:r>
              <a:rPr lang="en-US" sz="4000" dirty="0" smtClean="0"/>
              <a:t>Fill in the blank</a:t>
            </a:r>
            <a:endParaRPr lang="en-US" sz="4000" dirty="0"/>
          </a:p>
          <a:p>
            <a:endParaRPr lang="en-US" sz="4000" dirty="0"/>
          </a:p>
        </p:txBody>
      </p:sp>
      <p:pic>
        <p:nvPicPr>
          <p:cNvPr id="6146" name="Picture 2" descr="C:\Users\JASON\AppData\Local\Microsoft\Windows\Temporary Internet Files\Content.IE5\DW81UW8G\MC9003013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648200"/>
            <a:ext cx="1816913" cy="1677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AutoShape 1028">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0" name="Rectangle 1032"/>
          <p:cNvSpPr>
            <a:spLocks noGrp="1" noChangeArrowheads="1"/>
          </p:cNvSpPr>
          <p:nvPr>
            <p:ph type="ctrTitle"/>
          </p:nvPr>
        </p:nvSpPr>
        <p:spPr>
          <a:xfrm>
            <a:off x="685800" y="2286000"/>
            <a:ext cx="7772400" cy="1143000"/>
          </a:xfrm>
        </p:spPr>
        <p:txBody>
          <a:bodyPr/>
          <a:lstStyle/>
          <a:p>
            <a:r>
              <a:rPr lang="en-US" dirty="0" smtClean="0"/>
              <a:t>By the People</a:t>
            </a:r>
            <a:endParaRPr lang="en-US" dirty="0"/>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0"/>
            <a:ext cx="7772400" cy="1470025"/>
          </a:xfrm>
        </p:spPr>
        <p:txBody>
          <a:bodyPr/>
          <a:lstStyle/>
          <a:p>
            <a:pPr lvl="0"/>
            <a:r>
              <a:rPr lang="en-US" sz="4000" kern="1200" dirty="0" smtClean="0">
                <a:solidFill>
                  <a:srgbClr val="000000"/>
                </a:solidFill>
                <a:latin typeface="Times New Roman" pitchFamily="18" charset="0"/>
                <a:ea typeface="+mn-ea"/>
                <a:cs typeface="+mn-cs"/>
              </a:rPr>
              <a:t>In a democratic government, leaders are chosen in which way?</a:t>
            </a:r>
            <a:br>
              <a:rPr lang="en-US" sz="4000" kern="1200" dirty="0" smtClean="0">
                <a:solidFill>
                  <a:srgbClr val="000000"/>
                </a:solidFill>
                <a:latin typeface="Times New Roman" pitchFamily="18" charset="0"/>
                <a:ea typeface="+mn-ea"/>
                <a:cs typeface="+mn-cs"/>
              </a:rPr>
            </a:br>
            <a:r>
              <a:rPr lang="en-US" sz="4000" kern="1200" dirty="0" smtClean="0">
                <a:solidFill>
                  <a:srgbClr val="000000"/>
                </a:solidFill>
                <a:latin typeface="Times New Roman" pitchFamily="18" charset="0"/>
                <a:ea typeface="+mn-ea"/>
                <a:cs typeface="+mn-cs"/>
              </a:rPr>
              <a:t>A. They are elected by the people.</a:t>
            </a:r>
            <a:br>
              <a:rPr lang="en-US" sz="4000" kern="1200" dirty="0" smtClean="0">
                <a:solidFill>
                  <a:srgbClr val="000000"/>
                </a:solidFill>
                <a:latin typeface="Times New Roman" pitchFamily="18" charset="0"/>
                <a:ea typeface="+mn-ea"/>
                <a:cs typeface="+mn-cs"/>
              </a:rPr>
            </a:br>
            <a:r>
              <a:rPr lang="en-US" sz="4000" kern="1200" dirty="0" smtClean="0">
                <a:solidFill>
                  <a:srgbClr val="000000"/>
                </a:solidFill>
                <a:latin typeface="Times New Roman" pitchFamily="18" charset="0"/>
                <a:ea typeface="+mn-ea"/>
                <a:cs typeface="+mn-cs"/>
              </a:rPr>
              <a:t>B. They are chosen based on their parents.</a:t>
            </a:r>
            <a:br>
              <a:rPr lang="en-US" sz="4000" kern="1200" dirty="0" smtClean="0">
                <a:solidFill>
                  <a:srgbClr val="000000"/>
                </a:solidFill>
                <a:latin typeface="Times New Roman" pitchFamily="18" charset="0"/>
                <a:ea typeface="+mn-ea"/>
                <a:cs typeface="+mn-cs"/>
              </a:rPr>
            </a:br>
            <a:r>
              <a:rPr lang="en-US" sz="4000" kern="1200" dirty="0" smtClean="0">
                <a:solidFill>
                  <a:srgbClr val="000000"/>
                </a:solidFill>
                <a:latin typeface="Times New Roman" pitchFamily="18" charset="0"/>
                <a:ea typeface="+mn-ea"/>
                <a:cs typeface="+mn-cs"/>
              </a:rPr>
              <a:t>C. They pay money to get the job.</a:t>
            </a:r>
            <a:r>
              <a:rPr lang="en-US" sz="4000" kern="1200" dirty="0">
                <a:solidFill>
                  <a:srgbClr val="000000"/>
                </a:solidFill>
                <a:latin typeface="Times New Roman" pitchFamily="18" charset="0"/>
                <a:ea typeface="+mn-ea"/>
                <a:cs typeface="+mn-cs"/>
              </a:rPr>
              <a:t/>
            </a:r>
            <a:br>
              <a:rPr lang="en-US" sz="4000" kern="1200" dirty="0">
                <a:solidFill>
                  <a:srgbClr val="000000"/>
                </a:solidFill>
                <a:latin typeface="Times New Roman" pitchFamily="18" charset="0"/>
                <a:ea typeface="+mn-ea"/>
                <a:cs typeface="+mn-cs"/>
              </a:rPr>
            </a:br>
            <a:r>
              <a:rPr lang="en-US" dirty="0" smtClean="0"/>
              <a:t/>
            </a:r>
            <a:br>
              <a:rPr lang="en-US" dirty="0" smtClean="0"/>
            </a:br>
            <a:r>
              <a:rPr lang="en-US" dirty="0"/>
              <a:t/>
            </a:r>
            <a:br>
              <a:rPr lang="en-US" dirty="0"/>
            </a:br>
            <a:endParaRPr lang="en-US" dirty="0"/>
          </a:p>
        </p:txBody>
      </p:sp>
      <p:pic>
        <p:nvPicPr>
          <p:cNvPr id="7170" name="Picture 2" descr="C:\Users\JASON\AppData\Local\Microsoft\Windows\Temporary Internet Files\Content.IE5\X5U4OR67\MC9001276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800600"/>
            <a:ext cx="2945394" cy="1759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AutoShape 1028">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5" name="Rectangle 1031"/>
          <p:cNvSpPr>
            <a:spLocks noGrp="1" noChangeArrowheads="1"/>
          </p:cNvSpPr>
          <p:nvPr>
            <p:ph type="ctrTitle"/>
          </p:nvPr>
        </p:nvSpPr>
        <p:spPr>
          <a:xfrm>
            <a:off x="609600" y="2286000"/>
            <a:ext cx="7772400" cy="1143000"/>
          </a:xfrm>
        </p:spPr>
        <p:txBody>
          <a:bodyPr/>
          <a:lstStyle/>
          <a:p>
            <a:r>
              <a:rPr lang="en-US" dirty="0" smtClean="0"/>
              <a:t>A. They are elected by the people.</a:t>
            </a:r>
            <a:endParaRPr lang="en-US" dirty="0"/>
          </a:p>
        </p:txBody>
      </p:sp>
      <p:sp>
        <p:nvSpPr>
          <p:cNvPr id="124936" name="Rectangle 1032"/>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Rectangle 1030"/>
          <p:cNvSpPr>
            <a:spLocks noGrp="1" noChangeArrowheads="1"/>
          </p:cNvSpPr>
          <p:nvPr>
            <p:ph type="ctrTitle"/>
          </p:nvPr>
        </p:nvSpPr>
        <p:spPr>
          <a:xfrm>
            <a:off x="685800" y="3733800"/>
            <a:ext cx="7772400" cy="1143000"/>
          </a:xfrm>
        </p:spPr>
        <p:txBody>
          <a:bodyPr/>
          <a:lstStyle/>
          <a:p>
            <a:pPr lvl="0"/>
            <a:r>
              <a:rPr lang="en-US" sz="4000" kern="1200" dirty="0" smtClean="0">
                <a:solidFill>
                  <a:srgbClr val="000000"/>
                </a:solidFill>
                <a:latin typeface="Times New Roman" pitchFamily="18" charset="0"/>
                <a:ea typeface="+mn-ea"/>
                <a:cs typeface="+mn-cs"/>
              </a:rPr>
              <a:t>Which of the following is elected by voters to govern a single state?</a:t>
            </a:r>
            <a:br>
              <a:rPr lang="en-US" sz="4000" kern="1200" dirty="0" smtClean="0">
                <a:solidFill>
                  <a:srgbClr val="000000"/>
                </a:solidFill>
                <a:latin typeface="Times New Roman" pitchFamily="18" charset="0"/>
                <a:ea typeface="+mn-ea"/>
                <a:cs typeface="+mn-cs"/>
              </a:rPr>
            </a:br>
            <a:r>
              <a:rPr lang="en-US" sz="4000" kern="1200" dirty="0" smtClean="0">
                <a:solidFill>
                  <a:srgbClr val="000000"/>
                </a:solidFill>
                <a:latin typeface="Times New Roman" pitchFamily="18" charset="0"/>
                <a:ea typeface="+mn-ea"/>
                <a:cs typeface="+mn-cs"/>
              </a:rPr>
              <a:t>A. Mayor</a:t>
            </a:r>
            <a:br>
              <a:rPr lang="en-US" sz="4000" kern="1200" dirty="0" smtClean="0">
                <a:solidFill>
                  <a:srgbClr val="000000"/>
                </a:solidFill>
                <a:latin typeface="Times New Roman" pitchFamily="18" charset="0"/>
                <a:ea typeface="+mn-ea"/>
                <a:cs typeface="+mn-cs"/>
              </a:rPr>
            </a:br>
            <a:r>
              <a:rPr lang="en-US" sz="4000" kern="1200" dirty="0" smtClean="0">
                <a:solidFill>
                  <a:srgbClr val="000000"/>
                </a:solidFill>
                <a:latin typeface="Times New Roman" pitchFamily="18" charset="0"/>
                <a:ea typeface="+mn-ea"/>
                <a:cs typeface="+mn-cs"/>
              </a:rPr>
              <a:t>B. President</a:t>
            </a:r>
            <a:br>
              <a:rPr lang="en-US" sz="4000" kern="1200" dirty="0" smtClean="0">
                <a:solidFill>
                  <a:srgbClr val="000000"/>
                </a:solidFill>
                <a:latin typeface="Times New Roman" pitchFamily="18" charset="0"/>
                <a:ea typeface="+mn-ea"/>
                <a:cs typeface="+mn-cs"/>
              </a:rPr>
            </a:br>
            <a:r>
              <a:rPr lang="en-US" sz="4000" kern="1200" dirty="0" smtClean="0">
                <a:solidFill>
                  <a:srgbClr val="000000"/>
                </a:solidFill>
                <a:latin typeface="Times New Roman" pitchFamily="18" charset="0"/>
                <a:ea typeface="+mn-ea"/>
                <a:cs typeface="+mn-cs"/>
              </a:rPr>
              <a:t>C. Governor</a:t>
            </a:r>
            <a:r>
              <a:rPr lang="en-US" sz="4000" kern="1200" dirty="0">
                <a:solidFill>
                  <a:srgbClr val="000000"/>
                </a:solidFill>
                <a:latin typeface="Times New Roman" pitchFamily="18" charset="0"/>
                <a:ea typeface="+mn-ea"/>
                <a:cs typeface="+mn-cs"/>
              </a:rPr>
              <a:t/>
            </a:r>
            <a:br>
              <a:rPr lang="en-US" sz="4000" kern="1200" dirty="0">
                <a:solidFill>
                  <a:srgbClr val="000000"/>
                </a:solidFill>
                <a:latin typeface="Times New Roman" pitchFamily="18" charset="0"/>
                <a:ea typeface="+mn-ea"/>
                <a:cs typeface="+mn-cs"/>
              </a:rPr>
            </a:br>
            <a:r>
              <a:rPr lang="en-US" sz="4000" dirty="0" smtClean="0"/>
              <a:t>.</a:t>
            </a:r>
            <a:br>
              <a:rPr lang="en-US" sz="4000" dirty="0" smtClean="0"/>
            </a:br>
            <a:r>
              <a:rPr lang="en-US" sz="4000" dirty="0"/>
              <a:t/>
            </a:r>
            <a:br>
              <a:rPr lang="en-US" sz="4000" dirty="0"/>
            </a:br>
            <a:endParaRPr lang="en-US" sz="4000" dirty="0"/>
          </a:p>
        </p:txBody>
      </p:sp>
      <p:pic>
        <p:nvPicPr>
          <p:cNvPr id="8194" name="Picture 2" descr="C:\Users\JASON\AppData\Local\Microsoft\Windows\Temporary Internet Files\Content.IE5\L1D05DRH\MC9102159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505200"/>
            <a:ext cx="1492577"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AutoShape 2052">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1" name="Rectangle 2055"/>
          <p:cNvSpPr>
            <a:spLocks noGrp="1" noChangeArrowheads="1"/>
          </p:cNvSpPr>
          <p:nvPr>
            <p:ph type="ctrTitle"/>
          </p:nvPr>
        </p:nvSpPr>
        <p:spPr>
          <a:xfrm>
            <a:off x="685800" y="2286000"/>
            <a:ext cx="7772400" cy="1143000"/>
          </a:xfrm>
        </p:spPr>
        <p:txBody>
          <a:bodyPr/>
          <a:lstStyle/>
          <a:p>
            <a:r>
              <a:rPr lang="en-US" dirty="0" smtClean="0"/>
              <a:t>C. Governor</a:t>
            </a:r>
            <a:endParaRPr lang="en-US" dirty="0"/>
          </a:p>
        </p:txBody>
      </p:sp>
      <p:sp>
        <p:nvSpPr>
          <p:cNvPr id="129032" name="Rectangle 2056"/>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8" name="Rectangle 1030"/>
          <p:cNvSpPr>
            <a:spLocks noGrp="1" noChangeArrowheads="1"/>
          </p:cNvSpPr>
          <p:nvPr>
            <p:ph type="ctrTitle"/>
          </p:nvPr>
        </p:nvSpPr>
        <p:spPr>
          <a:xfrm>
            <a:off x="762000" y="2857500"/>
            <a:ext cx="7772400" cy="1143000"/>
          </a:xfrm>
        </p:spPr>
        <p:txBody>
          <a:bodyPr/>
          <a:lstStyle/>
          <a:p>
            <a:pPr lvl="0"/>
            <a:r>
              <a:rPr lang="en-US" sz="4000" kern="1200" dirty="0" smtClean="0">
                <a:solidFill>
                  <a:srgbClr val="000000"/>
                </a:solidFill>
                <a:latin typeface="Times New Roman" pitchFamily="18" charset="0"/>
                <a:ea typeface="+mn-ea"/>
                <a:cs typeface="+mn-cs"/>
              </a:rPr>
              <a:t>In Greece, only men who were property owners were allowed to vote for their leaders. How is the U.S. different?</a:t>
            </a:r>
            <a:br>
              <a:rPr lang="en-US" sz="4000" kern="1200" dirty="0" smtClean="0">
                <a:solidFill>
                  <a:srgbClr val="000000"/>
                </a:solidFill>
                <a:latin typeface="Times New Roman" pitchFamily="18" charset="0"/>
                <a:ea typeface="+mn-ea"/>
                <a:cs typeface="+mn-cs"/>
              </a:rPr>
            </a:br>
            <a:r>
              <a:rPr lang="en-US" sz="4000" kern="1200" dirty="0" smtClean="0">
                <a:solidFill>
                  <a:srgbClr val="000000"/>
                </a:solidFill>
                <a:latin typeface="Times New Roman" pitchFamily="18" charset="0"/>
                <a:ea typeface="+mn-ea"/>
                <a:cs typeface="+mn-cs"/>
              </a:rPr>
              <a:t>A. Only men over 35 can vote.</a:t>
            </a:r>
            <a:br>
              <a:rPr lang="en-US" sz="4000" kern="1200" dirty="0" smtClean="0">
                <a:solidFill>
                  <a:srgbClr val="000000"/>
                </a:solidFill>
                <a:latin typeface="Times New Roman" pitchFamily="18" charset="0"/>
                <a:ea typeface="+mn-ea"/>
                <a:cs typeface="+mn-cs"/>
              </a:rPr>
            </a:br>
            <a:r>
              <a:rPr lang="en-US" sz="4000" kern="1200" dirty="0" smtClean="0">
                <a:solidFill>
                  <a:srgbClr val="000000"/>
                </a:solidFill>
                <a:latin typeface="Times New Roman" pitchFamily="18" charset="0"/>
                <a:ea typeface="+mn-ea"/>
                <a:cs typeface="+mn-cs"/>
              </a:rPr>
              <a:t>B. White men can vote.</a:t>
            </a:r>
            <a:br>
              <a:rPr lang="en-US" sz="4000" kern="1200" dirty="0" smtClean="0">
                <a:solidFill>
                  <a:srgbClr val="000000"/>
                </a:solidFill>
                <a:latin typeface="Times New Roman" pitchFamily="18" charset="0"/>
                <a:ea typeface="+mn-ea"/>
                <a:cs typeface="+mn-cs"/>
              </a:rPr>
            </a:br>
            <a:r>
              <a:rPr lang="en-US" sz="4000" kern="1200" dirty="0" smtClean="0">
                <a:solidFill>
                  <a:srgbClr val="000000"/>
                </a:solidFill>
                <a:latin typeface="Times New Roman" pitchFamily="18" charset="0"/>
                <a:ea typeface="+mn-ea"/>
                <a:cs typeface="+mn-cs"/>
              </a:rPr>
              <a:t>C. Men and women who are legal citizens can vote.</a:t>
            </a:r>
            <a:endParaRPr lang="en-US" sz="4000" kern="1200" dirty="0">
              <a:solidFill>
                <a:srgbClr val="000000"/>
              </a:solidFill>
              <a:latin typeface="Times New Roman" pitchFamily="18" charset="0"/>
              <a:ea typeface="+mn-ea"/>
              <a:cs typeface="+mn-cs"/>
            </a:endParaRPr>
          </a:p>
        </p:txBody>
      </p:sp>
      <p:pic>
        <p:nvPicPr>
          <p:cNvPr id="9218" name="Picture 2" descr="C:\Users\JASON\AppData\Local\Microsoft\Windows\Temporary Internet Files\Content.IE5\DW81UW8G\MC9000373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899608"/>
            <a:ext cx="718719" cy="912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AutoShape 2052">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27" name="Rectangle 2055"/>
          <p:cNvSpPr>
            <a:spLocks noGrp="1" noChangeArrowheads="1"/>
          </p:cNvSpPr>
          <p:nvPr>
            <p:ph type="ctrTitle"/>
          </p:nvPr>
        </p:nvSpPr>
        <p:spPr>
          <a:xfrm>
            <a:off x="685800" y="2286000"/>
            <a:ext cx="7772400" cy="1143000"/>
          </a:xfrm>
        </p:spPr>
        <p:txBody>
          <a:bodyPr/>
          <a:lstStyle/>
          <a:p>
            <a:r>
              <a:rPr lang="en-US" dirty="0" smtClean="0"/>
              <a:t>C. Men and women who are legal citizens can vote.</a:t>
            </a:r>
            <a:endParaRPr lang="en-US" dirty="0"/>
          </a:p>
        </p:txBody>
      </p:sp>
      <p:sp>
        <p:nvSpPr>
          <p:cNvPr id="133128" name="Rectangle 2056"/>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447800" y="3170238"/>
            <a:ext cx="6248400" cy="6413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3600">
              <a:solidFill>
                <a:schemeClr val="bg1"/>
              </a:solidFill>
            </a:endParaRPr>
          </a:p>
        </p:txBody>
      </p:sp>
      <p:sp>
        <p:nvSpPr>
          <p:cNvPr id="3075" name="Text Box 3"/>
          <p:cNvSpPr txBox="1">
            <a:spLocks noChangeArrowheads="1"/>
          </p:cNvSpPr>
          <p:nvPr/>
        </p:nvSpPr>
        <p:spPr bwMode="auto">
          <a:xfrm>
            <a:off x="4937125" y="2863850"/>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sz="2400"/>
          </a:p>
        </p:txBody>
      </p:sp>
      <p:sp>
        <p:nvSpPr>
          <p:cNvPr id="3" name="TextBox 2"/>
          <p:cNvSpPr txBox="1"/>
          <p:nvPr/>
        </p:nvSpPr>
        <p:spPr>
          <a:xfrm>
            <a:off x="990600" y="685800"/>
            <a:ext cx="7006166" cy="3970318"/>
          </a:xfrm>
          <a:prstGeom prst="rect">
            <a:avLst/>
          </a:prstGeom>
          <a:noFill/>
        </p:spPr>
        <p:txBody>
          <a:bodyPr wrap="square" rtlCol="0">
            <a:spAutoFit/>
          </a:bodyPr>
          <a:lstStyle/>
          <a:p>
            <a:r>
              <a:rPr lang="en-US" sz="3600" dirty="0" smtClean="0"/>
              <a:t>Which of the following ideas did the United States use as a basis for the government?</a:t>
            </a:r>
          </a:p>
          <a:p>
            <a:endParaRPr lang="en-US" sz="3600" dirty="0"/>
          </a:p>
          <a:p>
            <a:pPr marL="742950" indent="-742950">
              <a:buAutoNum type="alphaLcPeriod"/>
            </a:pPr>
            <a:r>
              <a:rPr lang="en-US" sz="3600" dirty="0" smtClean="0"/>
              <a:t>Monarchy</a:t>
            </a:r>
          </a:p>
          <a:p>
            <a:pPr marL="742950" indent="-742950">
              <a:buAutoNum type="alphaLcPeriod"/>
            </a:pPr>
            <a:r>
              <a:rPr lang="en-US" sz="3600" dirty="0" smtClean="0"/>
              <a:t>Democracy</a:t>
            </a:r>
          </a:p>
          <a:p>
            <a:pPr marL="742950" indent="-742950">
              <a:buAutoNum type="alphaLcPeriod"/>
            </a:pPr>
            <a:r>
              <a:rPr lang="en-US" sz="3600" dirty="0" smtClean="0"/>
              <a:t>Aristocracy</a:t>
            </a:r>
          </a:p>
        </p:txBody>
      </p:sp>
      <p:pic>
        <p:nvPicPr>
          <p:cNvPr id="5122" name="Picture 2" descr="C:\Users\JASON\AppData\Local\Microsoft\Windows\Temporary Internet Files\Content.IE5\UWR341S1\MC9003080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747" y="2670959"/>
            <a:ext cx="1350475" cy="1830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1030"/>
          <p:cNvSpPr>
            <a:spLocks noGrp="1" noChangeArrowheads="1"/>
          </p:cNvSpPr>
          <p:nvPr>
            <p:ph type="ctrTitle"/>
          </p:nvPr>
        </p:nvSpPr>
        <p:spPr>
          <a:xfrm>
            <a:off x="762000" y="3048000"/>
            <a:ext cx="7772400" cy="1143000"/>
          </a:xfrm>
        </p:spPr>
        <p:txBody>
          <a:bodyPr/>
          <a:lstStyle/>
          <a:p>
            <a:pPr lvl="0"/>
            <a:r>
              <a:rPr lang="en-US" sz="4000" kern="1200" dirty="0" smtClean="0">
                <a:solidFill>
                  <a:srgbClr val="000000"/>
                </a:solidFill>
                <a:latin typeface="Times New Roman" pitchFamily="18" charset="0"/>
                <a:ea typeface="+mn-ea"/>
                <a:cs typeface="+mn-cs"/>
              </a:rPr>
              <a:t>Which continent is the country of Greece located on?</a:t>
            </a:r>
            <a:br>
              <a:rPr lang="en-US" sz="4000" kern="1200" dirty="0" smtClean="0">
                <a:solidFill>
                  <a:srgbClr val="000000"/>
                </a:solidFill>
                <a:latin typeface="Times New Roman" pitchFamily="18" charset="0"/>
                <a:ea typeface="+mn-ea"/>
                <a:cs typeface="+mn-cs"/>
              </a:rPr>
            </a:br>
            <a:r>
              <a:rPr lang="en-US" sz="4000" kern="1200" dirty="0" smtClean="0">
                <a:solidFill>
                  <a:srgbClr val="000000"/>
                </a:solidFill>
                <a:latin typeface="Times New Roman" pitchFamily="18" charset="0"/>
                <a:ea typeface="+mn-ea"/>
                <a:cs typeface="+mn-cs"/>
              </a:rPr>
              <a:t>A. North America</a:t>
            </a:r>
            <a:br>
              <a:rPr lang="en-US" sz="4000" kern="1200" dirty="0" smtClean="0">
                <a:solidFill>
                  <a:srgbClr val="000000"/>
                </a:solidFill>
                <a:latin typeface="Times New Roman" pitchFamily="18" charset="0"/>
                <a:ea typeface="+mn-ea"/>
                <a:cs typeface="+mn-cs"/>
              </a:rPr>
            </a:br>
            <a:r>
              <a:rPr lang="en-US" sz="4000" kern="1200" dirty="0" smtClean="0">
                <a:solidFill>
                  <a:srgbClr val="000000"/>
                </a:solidFill>
                <a:latin typeface="Times New Roman" pitchFamily="18" charset="0"/>
                <a:ea typeface="+mn-ea"/>
                <a:cs typeface="+mn-cs"/>
              </a:rPr>
              <a:t>B. Asia</a:t>
            </a:r>
            <a:br>
              <a:rPr lang="en-US" sz="4000" kern="1200" dirty="0" smtClean="0">
                <a:solidFill>
                  <a:srgbClr val="000000"/>
                </a:solidFill>
                <a:latin typeface="Times New Roman" pitchFamily="18" charset="0"/>
                <a:ea typeface="+mn-ea"/>
                <a:cs typeface="+mn-cs"/>
              </a:rPr>
            </a:br>
            <a:r>
              <a:rPr lang="en-US" sz="4000" kern="1200" dirty="0" smtClean="0">
                <a:solidFill>
                  <a:srgbClr val="000000"/>
                </a:solidFill>
                <a:latin typeface="Times New Roman" pitchFamily="18" charset="0"/>
                <a:ea typeface="+mn-ea"/>
                <a:cs typeface="+mn-cs"/>
              </a:rPr>
              <a:t>C. Europe</a:t>
            </a:r>
            <a:r>
              <a:rPr lang="en-US" sz="4000" kern="1200" dirty="0">
                <a:solidFill>
                  <a:srgbClr val="000000"/>
                </a:solidFill>
                <a:latin typeface="Times New Roman" pitchFamily="18" charset="0"/>
                <a:ea typeface="+mn-ea"/>
                <a:cs typeface="+mn-cs"/>
              </a:rPr>
              <a:t/>
            </a:r>
            <a:br>
              <a:rPr lang="en-US" sz="4000" kern="1200" dirty="0">
                <a:solidFill>
                  <a:srgbClr val="000000"/>
                </a:solidFill>
                <a:latin typeface="Times New Roman" pitchFamily="18" charset="0"/>
                <a:ea typeface="+mn-ea"/>
                <a:cs typeface="+mn-cs"/>
              </a:rPr>
            </a:br>
            <a:r>
              <a:rPr lang="en-US" sz="4000" dirty="0" smtClean="0"/>
              <a:t/>
            </a:r>
            <a:br>
              <a:rPr lang="en-US" sz="4000" dirty="0" smtClean="0"/>
            </a:br>
            <a:endParaRPr lang="en-US" sz="4000" dirty="0"/>
          </a:p>
        </p:txBody>
      </p:sp>
      <p:pic>
        <p:nvPicPr>
          <p:cNvPr id="10242" name="Picture 2" descr="C:\Users\JASON\AppData\Local\Microsoft\Windows\Temporary Internet Files\Content.IE5\UWR341S1\MC9001893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648200"/>
            <a:ext cx="2692301" cy="1688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AutoShape 1028">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3" name="Rectangle 1031"/>
          <p:cNvSpPr>
            <a:spLocks noGrp="1" noChangeArrowheads="1"/>
          </p:cNvSpPr>
          <p:nvPr>
            <p:ph type="ctrTitle"/>
          </p:nvPr>
        </p:nvSpPr>
        <p:spPr>
          <a:xfrm>
            <a:off x="685800" y="2286000"/>
            <a:ext cx="7772400" cy="1143000"/>
          </a:xfrm>
        </p:spPr>
        <p:txBody>
          <a:bodyPr/>
          <a:lstStyle/>
          <a:p>
            <a:r>
              <a:rPr lang="en-US" dirty="0" smtClean="0"/>
              <a:t>C. Europe</a:t>
            </a:r>
            <a:endParaRPr lang="en-US" dirty="0"/>
          </a:p>
        </p:txBody>
      </p:sp>
      <p:sp>
        <p:nvSpPr>
          <p:cNvPr id="137224" name="Rectangle 1032"/>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Rectangle 2055"/>
          <p:cNvSpPr>
            <a:spLocks noGrp="1" noChangeArrowheads="1"/>
          </p:cNvSpPr>
          <p:nvPr>
            <p:ph type="subTitle" idx="1"/>
          </p:nvPr>
        </p:nvSpPr>
        <p:spPr>
          <a:xfrm>
            <a:off x="1524000" y="838200"/>
            <a:ext cx="6400800" cy="1752600"/>
          </a:xfrm>
        </p:spPr>
        <p:txBody>
          <a:bodyPr/>
          <a:lstStyle/>
          <a:p>
            <a:r>
              <a:rPr lang="en-US" dirty="0" smtClean="0"/>
              <a:t>Is Greece located in the Northern Hemisphere or the Southern Hemisphere?</a:t>
            </a:r>
            <a:endParaRPr lang="en-US" dirty="0"/>
          </a:p>
          <a:p>
            <a:pPr marL="514350" indent="-514350">
              <a:buAutoNum type="alphaLcPeriod"/>
            </a:pPr>
            <a:r>
              <a:rPr lang="en-US" dirty="0" smtClean="0"/>
              <a:t>Northern Hemisphere</a:t>
            </a:r>
          </a:p>
          <a:p>
            <a:pPr marL="514350" indent="-514350">
              <a:buAutoNum type="alphaLcPeriod"/>
            </a:pPr>
            <a:r>
              <a:rPr lang="en-US" dirty="0" smtClean="0"/>
              <a:t>Southern Hemisphere</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611418"/>
            <a:ext cx="5181600" cy="266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AutoShape 1028">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9" name="Rectangle 1031"/>
          <p:cNvSpPr>
            <a:spLocks noGrp="1" noChangeArrowheads="1"/>
          </p:cNvSpPr>
          <p:nvPr>
            <p:ph type="ctrTitle"/>
          </p:nvPr>
        </p:nvSpPr>
        <p:spPr>
          <a:xfrm>
            <a:off x="685800" y="2286000"/>
            <a:ext cx="7772400" cy="1143000"/>
          </a:xfrm>
        </p:spPr>
        <p:txBody>
          <a:bodyPr/>
          <a:lstStyle/>
          <a:p>
            <a:r>
              <a:rPr lang="en-US" dirty="0" smtClean="0"/>
              <a:t>Northern Hemisphere</a:t>
            </a:r>
            <a:endParaRPr lang="en-US" dirty="0"/>
          </a:p>
        </p:txBody>
      </p:sp>
      <p:sp>
        <p:nvSpPr>
          <p:cNvPr id="141320" name="Rectangle 1032"/>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7" name="Rectangle 2055"/>
          <p:cNvSpPr>
            <a:spLocks noGrp="1" noChangeArrowheads="1"/>
          </p:cNvSpPr>
          <p:nvPr>
            <p:ph type="subTitle" idx="1"/>
          </p:nvPr>
        </p:nvSpPr>
        <p:spPr>
          <a:xfrm>
            <a:off x="1600200" y="609600"/>
            <a:ext cx="6400800" cy="1752600"/>
          </a:xfrm>
        </p:spPr>
        <p:txBody>
          <a:bodyPr/>
          <a:lstStyle/>
          <a:p>
            <a:r>
              <a:rPr lang="en-US" dirty="0" smtClean="0"/>
              <a:t>Is Greece located in the Eastern or Western Hemisphere?</a:t>
            </a:r>
          </a:p>
          <a:p>
            <a:pPr marL="514350" indent="-514350">
              <a:buAutoNum type="alphaLcPeriod"/>
            </a:pPr>
            <a:r>
              <a:rPr lang="en-US" dirty="0" smtClean="0"/>
              <a:t>Eastern</a:t>
            </a:r>
          </a:p>
          <a:p>
            <a:pPr marL="514350" indent="-514350">
              <a:buAutoNum type="alphaLcPeriod"/>
            </a:pPr>
            <a:r>
              <a:rPr lang="en-US" dirty="0" smtClean="0"/>
              <a:t>Western</a:t>
            </a:r>
            <a:endParaRPr lang="en-US" dirty="0"/>
          </a:p>
          <a:p>
            <a:endParaRPr lang="en-US"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2971800"/>
            <a:ext cx="518160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16" name="Rectangle 8"/>
          <p:cNvSpPr>
            <a:spLocks noGrp="1" noChangeArrowheads="1"/>
          </p:cNvSpPr>
          <p:nvPr>
            <p:ph type="ctrTitle"/>
          </p:nvPr>
        </p:nvSpPr>
        <p:spPr>
          <a:xfrm>
            <a:off x="685800" y="2286000"/>
            <a:ext cx="7772400" cy="1143000"/>
          </a:xfrm>
        </p:spPr>
        <p:txBody>
          <a:bodyPr/>
          <a:lstStyle/>
          <a:p>
            <a:r>
              <a:rPr lang="en-US" dirty="0" smtClean="0"/>
              <a:t>Eastern Hemisphere</a:t>
            </a:r>
            <a:endParaRPr lang="en-US" dirty="0"/>
          </a:p>
        </p:txBody>
      </p:sp>
      <p:sp>
        <p:nvSpPr>
          <p:cNvPr id="145417" name="Rectangle 9"/>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3" name="Rectangle 1031"/>
          <p:cNvSpPr>
            <a:spLocks noGrp="1" noChangeArrowheads="1"/>
          </p:cNvSpPr>
          <p:nvPr>
            <p:ph type="subTitle" idx="1"/>
          </p:nvPr>
        </p:nvSpPr>
        <p:spPr>
          <a:xfrm>
            <a:off x="1447800" y="533400"/>
            <a:ext cx="6400800" cy="1752600"/>
          </a:xfrm>
        </p:spPr>
        <p:txBody>
          <a:bodyPr/>
          <a:lstStyle/>
          <a:p>
            <a:r>
              <a:rPr lang="en-US" dirty="0" smtClean="0"/>
              <a:t>The equator is located to the _______ of Greece.</a:t>
            </a:r>
          </a:p>
          <a:p>
            <a:pPr marL="742950" indent="-742950" algn="l">
              <a:buAutoNum type="alphaLcPeriod"/>
            </a:pPr>
            <a:r>
              <a:rPr lang="en-US" sz="4400" dirty="0" smtClean="0"/>
              <a:t>North</a:t>
            </a:r>
          </a:p>
          <a:p>
            <a:pPr marL="742950" indent="-742950" algn="l">
              <a:buAutoNum type="alphaLcPeriod"/>
            </a:pPr>
            <a:r>
              <a:rPr lang="en-US" sz="4400" dirty="0" smtClean="0"/>
              <a:t>South</a:t>
            </a:r>
          </a:p>
          <a:p>
            <a:pPr marL="742950" indent="-742950" algn="l">
              <a:buAutoNum type="alphaLcPeriod"/>
            </a:pPr>
            <a:r>
              <a:rPr lang="en-US" sz="4400" dirty="0" smtClean="0"/>
              <a:t>East</a:t>
            </a:r>
          </a:p>
          <a:p>
            <a:pPr marL="742950" indent="-742950" algn="l">
              <a:buAutoNum type="alphaLcPeriod"/>
            </a:pPr>
            <a:r>
              <a:rPr lang="en-US" sz="4400" dirty="0" smtClean="0"/>
              <a:t>West</a:t>
            </a:r>
            <a:endParaRPr lang="en-US" sz="4400" dirty="0"/>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4660975"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511" name="Rectangle 7"/>
          <p:cNvSpPr>
            <a:spLocks noGrp="1" noChangeArrowheads="1"/>
          </p:cNvSpPr>
          <p:nvPr>
            <p:ph type="ctrTitle"/>
          </p:nvPr>
        </p:nvSpPr>
        <p:spPr>
          <a:xfrm>
            <a:off x="685800" y="2286000"/>
            <a:ext cx="7772400" cy="1143000"/>
          </a:xfrm>
        </p:spPr>
        <p:txBody>
          <a:bodyPr/>
          <a:lstStyle/>
          <a:p>
            <a:r>
              <a:rPr lang="en-US" dirty="0" smtClean="0"/>
              <a:t>B. South</a:t>
            </a:r>
            <a:endParaRPr lang="en-US" dirty="0"/>
          </a:p>
        </p:txBody>
      </p:sp>
      <p:sp>
        <p:nvSpPr>
          <p:cNvPr id="149512" name="Rectangle 8"/>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9" name="Rectangle 1031"/>
          <p:cNvSpPr>
            <a:spLocks noGrp="1" noChangeArrowheads="1"/>
          </p:cNvSpPr>
          <p:nvPr>
            <p:ph type="subTitle" idx="1"/>
          </p:nvPr>
        </p:nvSpPr>
        <p:spPr>
          <a:xfrm>
            <a:off x="1600200" y="1066800"/>
            <a:ext cx="6400800" cy="1752600"/>
          </a:xfrm>
        </p:spPr>
        <p:txBody>
          <a:bodyPr/>
          <a:lstStyle/>
          <a:p>
            <a:r>
              <a:rPr lang="en-US" sz="4000" dirty="0" smtClean="0"/>
              <a:t>The Prime Meridian is located to the ______ of Greece.</a:t>
            </a:r>
          </a:p>
          <a:p>
            <a:pPr marL="742950" indent="-742950" algn="l">
              <a:buAutoNum type="alphaLcPeriod"/>
            </a:pPr>
            <a:r>
              <a:rPr lang="en-US" sz="4000" dirty="0" smtClean="0"/>
              <a:t>North</a:t>
            </a:r>
          </a:p>
          <a:p>
            <a:pPr marL="742950" indent="-742950" algn="l">
              <a:buAutoNum type="alphaLcPeriod"/>
            </a:pPr>
            <a:r>
              <a:rPr lang="en-US" sz="4000" dirty="0" smtClean="0"/>
              <a:t>South</a:t>
            </a:r>
          </a:p>
          <a:p>
            <a:pPr marL="742950" indent="-742950" algn="l">
              <a:buAutoNum type="alphaLcPeriod"/>
            </a:pPr>
            <a:r>
              <a:rPr lang="en-US" sz="4000" dirty="0" smtClean="0"/>
              <a:t>East</a:t>
            </a:r>
          </a:p>
          <a:p>
            <a:pPr marL="742950" indent="-742950" algn="l">
              <a:buAutoNum type="alphaLcPeriod"/>
            </a:pPr>
            <a:r>
              <a:rPr lang="en-US" sz="4000" dirty="0" smtClean="0"/>
              <a:t>West</a:t>
            </a:r>
            <a:endParaRPr lang="en-US" sz="40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731168"/>
            <a:ext cx="473183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07" name="Rectangle 7"/>
          <p:cNvSpPr>
            <a:spLocks noGrp="1" noChangeArrowheads="1"/>
          </p:cNvSpPr>
          <p:nvPr>
            <p:ph type="ctrTitle"/>
          </p:nvPr>
        </p:nvSpPr>
        <p:spPr>
          <a:xfrm>
            <a:off x="685800" y="2286000"/>
            <a:ext cx="7772400" cy="1143000"/>
          </a:xfrm>
        </p:spPr>
        <p:txBody>
          <a:bodyPr/>
          <a:lstStyle/>
          <a:p>
            <a:r>
              <a:rPr lang="en-US" dirty="0" smtClean="0"/>
              <a:t>West</a:t>
            </a:r>
            <a:endParaRPr lang="en-US" dirty="0"/>
          </a:p>
        </p:txBody>
      </p:sp>
      <p:sp>
        <p:nvSpPr>
          <p:cNvPr id="153608" name="Rectangle 8"/>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447800" y="3168650"/>
            <a:ext cx="6248400" cy="6413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3600">
              <a:solidFill>
                <a:schemeClr val="bg1"/>
              </a:solidFill>
            </a:endParaRPr>
          </a:p>
        </p:txBody>
      </p:sp>
      <p:sp>
        <p:nvSpPr>
          <p:cNvPr id="54277" name="AutoShape 5">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Text Box 6"/>
          <p:cNvSpPr txBox="1">
            <a:spLocks noChangeArrowheads="1"/>
          </p:cNvSpPr>
          <p:nvPr/>
        </p:nvSpPr>
        <p:spPr bwMode="auto">
          <a:xfrm>
            <a:off x="4752975" y="2555875"/>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sz="2400"/>
          </a:p>
        </p:txBody>
      </p:sp>
      <p:sp>
        <p:nvSpPr>
          <p:cNvPr id="54281" name="Rectangle 9"/>
          <p:cNvSpPr>
            <a:spLocks noGrp="1" noChangeArrowheads="1"/>
          </p:cNvSpPr>
          <p:nvPr>
            <p:ph type="ctrTitle"/>
          </p:nvPr>
        </p:nvSpPr>
        <p:spPr>
          <a:xfrm>
            <a:off x="685800" y="2286000"/>
            <a:ext cx="7772400" cy="1143000"/>
          </a:xfrm>
        </p:spPr>
        <p:txBody>
          <a:bodyPr/>
          <a:lstStyle/>
          <a:p>
            <a:r>
              <a:rPr lang="en-US" dirty="0" smtClean="0"/>
              <a:t>Democracy</a:t>
            </a:r>
            <a:endParaRPr lang="en-US" dirty="0"/>
          </a:p>
        </p:txBody>
      </p:sp>
      <p:sp>
        <p:nvSpPr>
          <p:cNvPr id="54282" name="Rectangle 10"/>
          <p:cNvSpPr>
            <a:spLocks noGrp="1" noChangeArrowheads="1"/>
          </p:cNvSpPr>
          <p:nvPr>
            <p:ph type="subTitle" idx="1"/>
          </p:nvPr>
        </p:nvSpPr>
        <p:spPr/>
        <p:txBody>
          <a:bodyPr/>
          <a:lstStyle/>
          <a:p>
            <a:endParaRPr lang="en-US" dirty="0"/>
          </a:p>
        </p:txBody>
      </p:sp>
    </p:spTree>
  </p:cSld>
  <p:clrMapOvr>
    <a:masterClrMapping/>
  </p:clrMapOvr>
  <p:transition advClick="0">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5" name="Rectangle 1031"/>
          <p:cNvSpPr>
            <a:spLocks noGrp="1" noChangeArrowheads="1"/>
          </p:cNvSpPr>
          <p:nvPr>
            <p:ph type="subTitle" idx="1"/>
          </p:nvPr>
        </p:nvSpPr>
        <p:spPr>
          <a:xfrm>
            <a:off x="1524000" y="685800"/>
            <a:ext cx="6400800" cy="1752600"/>
          </a:xfrm>
        </p:spPr>
        <p:txBody>
          <a:bodyPr/>
          <a:lstStyle/>
          <a:p>
            <a:r>
              <a:rPr lang="en-US" dirty="0" smtClean="0"/>
              <a:t>Which of the following shows the shape of the country of Greece on a map?</a:t>
            </a:r>
          </a:p>
          <a:p>
            <a:endParaRPr lang="en-US" dirty="0"/>
          </a:p>
          <a:p>
            <a:r>
              <a:rPr lang="en-US" dirty="0" smtClean="0"/>
              <a:t>A.				B.</a:t>
            </a:r>
          </a:p>
        </p:txBody>
      </p:sp>
      <p:pic>
        <p:nvPicPr>
          <p:cNvPr id="15362" name="Picture 2" descr="C:\Users\JASON\AppData\Local\Microsoft\Windows\Temporary Internet Files\Content.IE5\438MJW3F\MC9003494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590800"/>
            <a:ext cx="1766621" cy="1817827"/>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JASON\AppData\Local\Microsoft\Windows\Temporary Internet Files\Content.IE5\KD3YT5Y8\MC900433602[1].wm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752"/>
          <a:stretch/>
        </p:blipFill>
        <p:spPr bwMode="auto">
          <a:xfrm>
            <a:off x="6781800" y="2362200"/>
            <a:ext cx="2190484" cy="2674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03" name="Rectangle 7"/>
          <p:cNvSpPr>
            <a:spLocks noGrp="1" noChangeArrowheads="1"/>
          </p:cNvSpPr>
          <p:nvPr>
            <p:ph type="ctrTitle"/>
          </p:nvPr>
        </p:nvSpPr>
        <p:spPr>
          <a:xfrm>
            <a:off x="685800" y="2286000"/>
            <a:ext cx="7772400" cy="1143000"/>
          </a:xfrm>
        </p:spPr>
        <p:txBody>
          <a:bodyPr/>
          <a:lstStyle/>
          <a:p>
            <a:r>
              <a:rPr lang="en-US" dirty="0" smtClean="0"/>
              <a:t>A. The other country is Italy. It is located right next to Greece.</a:t>
            </a:r>
            <a:endParaRPr lang="en-US" dirty="0"/>
          </a:p>
        </p:txBody>
      </p:sp>
      <p:sp>
        <p:nvSpPr>
          <p:cNvPr id="157704" name="Rectangle 8"/>
          <p:cNvSpPr>
            <a:spLocks noGrp="1" noChangeArrowheads="1"/>
          </p:cNvSpPr>
          <p:nvPr>
            <p:ph type="subTitle" idx="1"/>
          </p:nvPr>
        </p:nvSpPr>
        <p:spPr/>
        <p:txBody>
          <a:bodyPr/>
          <a:lstStyle/>
          <a:p>
            <a:endParaRPr lang="en-US" dirty="0"/>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19200" y="990600"/>
            <a:ext cx="7162800" cy="1200329"/>
          </a:xfrm>
          <a:prstGeom prst="rect">
            <a:avLst/>
          </a:prstGeom>
          <a:noFill/>
        </p:spPr>
        <p:txBody>
          <a:bodyPr wrap="square" rtlCol="0">
            <a:spAutoFit/>
          </a:bodyPr>
          <a:lstStyle/>
          <a:p>
            <a:r>
              <a:rPr lang="en-US" sz="2400" dirty="0" smtClean="0"/>
              <a:t>Yes or No?</a:t>
            </a:r>
          </a:p>
          <a:p>
            <a:r>
              <a:rPr lang="en-US" sz="2400" dirty="0" smtClean="0"/>
              <a:t>This building has </a:t>
            </a:r>
            <a:r>
              <a:rPr lang="en-US" sz="2400" dirty="0" err="1" smtClean="0"/>
              <a:t>greek</a:t>
            </a:r>
            <a:r>
              <a:rPr lang="en-US" sz="2400" dirty="0" smtClean="0"/>
              <a:t> influences.</a:t>
            </a:r>
          </a:p>
          <a:p>
            <a:endParaRPr lang="en-US" sz="240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14600"/>
            <a:ext cx="3872204"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9" name="Rectangle 7"/>
          <p:cNvSpPr>
            <a:spLocks noGrp="1" noChangeArrowheads="1"/>
          </p:cNvSpPr>
          <p:nvPr>
            <p:ph type="ctrTitle"/>
          </p:nvPr>
        </p:nvSpPr>
        <p:spPr>
          <a:xfrm>
            <a:off x="685800" y="2286000"/>
            <a:ext cx="7772400" cy="1143000"/>
          </a:xfrm>
        </p:spPr>
        <p:txBody>
          <a:bodyPr/>
          <a:lstStyle/>
          <a:p>
            <a:r>
              <a:rPr lang="en-US" dirty="0" smtClean="0"/>
              <a:t>Yes</a:t>
            </a:r>
            <a:endParaRPr lang="en-US" dirty="0"/>
          </a:p>
        </p:txBody>
      </p:sp>
      <p:sp>
        <p:nvSpPr>
          <p:cNvPr id="161800" name="Rectangle 8"/>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6" name="Rectangle 1030"/>
          <p:cNvSpPr>
            <a:spLocks noGrp="1" noChangeArrowheads="1"/>
          </p:cNvSpPr>
          <p:nvPr>
            <p:ph type="ctrTitle"/>
          </p:nvPr>
        </p:nvSpPr>
        <p:spPr>
          <a:xfrm>
            <a:off x="685800" y="2286000"/>
            <a:ext cx="7772400" cy="1143000"/>
          </a:xfrm>
        </p:spPr>
        <p:txBody>
          <a:bodyPr/>
          <a:lstStyle/>
          <a:p>
            <a:r>
              <a:rPr lang="en-US" sz="4000" dirty="0" smtClean="0"/>
              <a:t>.</a:t>
            </a:r>
            <a:endParaRPr lang="en-US" sz="4000" dirty="0"/>
          </a:p>
        </p:txBody>
      </p:sp>
      <p:sp>
        <p:nvSpPr>
          <p:cNvPr id="163847" name="Rectangle 1031"/>
          <p:cNvSpPr>
            <a:spLocks noGrp="1" noChangeArrowheads="1"/>
          </p:cNvSpPr>
          <p:nvPr>
            <p:ph type="subTitle" idx="1"/>
          </p:nvPr>
        </p:nvSpPr>
        <p:spPr>
          <a:xfrm>
            <a:off x="1600200" y="762000"/>
            <a:ext cx="6400800" cy="1752600"/>
          </a:xfrm>
        </p:spPr>
        <p:txBody>
          <a:bodyPr/>
          <a:lstStyle/>
          <a:p>
            <a:endParaRPr lang="en-US" dirty="0"/>
          </a:p>
          <a:p>
            <a:r>
              <a:rPr lang="en-US" dirty="0" smtClean="0"/>
              <a:t>Yes or No?</a:t>
            </a:r>
          </a:p>
          <a:p>
            <a:r>
              <a:rPr lang="en-US" dirty="0" smtClean="0"/>
              <a:t>This building has Greek influences.</a:t>
            </a:r>
          </a:p>
          <a:p>
            <a:endParaRPr lang="en-US" dirty="0"/>
          </a:p>
          <a:p>
            <a:endParaRPr lang="en-US" dirty="0"/>
          </a:p>
          <a:p>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699084"/>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6" name="Rectangle 8"/>
          <p:cNvSpPr>
            <a:spLocks noGrp="1" noChangeArrowheads="1"/>
          </p:cNvSpPr>
          <p:nvPr>
            <p:ph type="subTitle" idx="1"/>
          </p:nvPr>
        </p:nvSpPr>
        <p:spPr>
          <a:xfrm>
            <a:off x="1447800" y="2286000"/>
            <a:ext cx="6400800" cy="1752600"/>
          </a:xfrm>
        </p:spPr>
        <p:txBody>
          <a:bodyPr/>
          <a:lstStyle/>
          <a:p>
            <a:r>
              <a:rPr lang="en-US" dirty="0" smtClean="0"/>
              <a:t>No</a:t>
            </a:r>
            <a:endParaRPr lang="en-US" dirty="0"/>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524000"/>
            <a:ext cx="6400800" cy="1752600"/>
          </a:xfrm>
        </p:spPr>
        <p:txBody>
          <a:bodyPr/>
          <a:lstStyle/>
          <a:p>
            <a:pPr lvl="0">
              <a:spcBef>
                <a:spcPct val="0"/>
              </a:spcBef>
            </a:pPr>
            <a:r>
              <a:rPr lang="en-US" sz="2400" kern="1200" dirty="0" smtClean="0">
                <a:solidFill>
                  <a:srgbClr val="000000"/>
                </a:solidFill>
                <a:latin typeface="Times New Roman" pitchFamily="18" charset="0"/>
              </a:rPr>
              <a:t>Yes or No?</a:t>
            </a:r>
          </a:p>
          <a:p>
            <a:pPr lvl="0">
              <a:spcBef>
                <a:spcPct val="0"/>
              </a:spcBef>
            </a:pPr>
            <a:r>
              <a:rPr lang="en-US" sz="2400" kern="1200" dirty="0" smtClean="0">
                <a:solidFill>
                  <a:srgbClr val="000000"/>
                </a:solidFill>
                <a:latin typeface="Times New Roman" pitchFamily="18" charset="0"/>
              </a:rPr>
              <a:t>This building has Greek influences.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399" y="2514600"/>
            <a:ext cx="4757737" cy="368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 name="Rectangle 7"/>
          <p:cNvSpPr>
            <a:spLocks noGrp="1" noChangeArrowheads="1"/>
          </p:cNvSpPr>
          <p:nvPr>
            <p:ph type="ctrTitle"/>
          </p:nvPr>
        </p:nvSpPr>
        <p:spPr>
          <a:xfrm>
            <a:off x="685800" y="2286000"/>
            <a:ext cx="7772400" cy="1143000"/>
          </a:xfrm>
        </p:spPr>
        <p:txBody>
          <a:bodyPr/>
          <a:lstStyle/>
          <a:p>
            <a:r>
              <a:rPr lang="en-US" dirty="0" smtClean="0"/>
              <a:t>Yes</a:t>
            </a:r>
            <a:endParaRPr lang="en-US" dirty="0"/>
          </a:p>
        </p:txBody>
      </p:sp>
      <p:sp>
        <p:nvSpPr>
          <p:cNvPr id="169992" name="Rectangle 8"/>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9" name="Rectangle 1031"/>
          <p:cNvSpPr>
            <a:spLocks noGrp="1" noChangeArrowheads="1"/>
          </p:cNvSpPr>
          <p:nvPr>
            <p:ph type="subTitle" idx="1"/>
          </p:nvPr>
        </p:nvSpPr>
        <p:spPr>
          <a:xfrm>
            <a:off x="1524000" y="1143000"/>
            <a:ext cx="6400800" cy="1752600"/>
          </a:xfrm>
        </p:spPr>
        <p:txBody>
          <a:bodyPr/>
          <a:lstStyle/>
          <a:p>
            <a:r>
              <a:rPr lang="en-US" dirty="0" smtClean="0"/>
              <a:t>Yes or No?</a:t>
            </a:r>
          </a:p>
          <a:p>
            <a:r>
              <a:rPr lang="en-US" dirty="0" smtClean="0"/>
              <a:t>The scenes shown below are based on a Greek pastime.</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156" y="2950297"/>
            <a:ext cx="2833687" cy="340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descr="C:\Users\JASON\AppData\Local\Microsoft\Windows\Temporary Internet Files\Content.IE5\3H112C9W\MC90003073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429000"/>
            <a:ext cx="1223467" cy="1930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7" name="Rectangle 7"/>
          <p:cNvSpPr>
            <a:spLocks noGrp="1" noChangeArrowheads="1"/>
          </p:cNvSpPr>
          <p:nvPr>
            <p:ph type="ctrTitle"/>
          </p:nvPr>
        </p:nvSpPr>
        <p:spPr>
          <a:xfrm>
            <a:off x="685800" y="2286000"/>
            <a:ext cx="7772400" cy="1143000"/>
          </a:xfrm>
        </p:spPr>
        <p:txBody>
          <a:bodyPr/>
          <a:lstStyle/>
          <a:p>
            <a:r>
              <a:rPr lang="en-US" dirty="0" smtClean="0"/>
              <a:t>Yes </a:t>
            </a:r>
            <a:endParaRPr lang="en-US" dirty="0"/>
          </a:p>
        </p:txBody>
      </p:sp>
      <p:sp>
        <p:nvSpPr>
          <p:cNvPr id="174088" name="Rectangle 8"/>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447800" y="3170238"/>
            <a:ext cx="6248400" cy="64135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3600">
              <a:solidFill>
                <a:schemeClr val="bg1"/>
              </a:solidFill>
            </a:endParaRPr>
          </a:p>
        </p:txBody>
      </p:sp>
      <p:sp>
        <p:nvSpPr>
          <p:cNvPr id="13315" name="AutoShape 3">
            <a:hlinkClick r:id="" action="ppaction://noaction" highlightClick="1"/>
            <a:hlinkHover r:id="" action="ppaction://hlinkshowjump?jump=firstslide"/>
          </p:cNvPr>
          <p:cNvSpPr>
            <a:spLocks noChangeArrowheads="1"/>
          </p:cNvSpPr>
          <p:nvPr/>
        </p:nvSpPr>
        <p:spPr bwMode="auto">
          <a:xfrm>
            <a:off x="0" y="6172200"/>
            <a:ext cx="1143000" cy="685800"/>
          </a:xfrm>
          <a:prstGeom prst="actionButtonBlank">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Text Box 4"/>
          <p:cNvSpPr txBox="1">
            <a:spLocks noChangeArrowheads="1"/>
          </p:cNvSpPr>
          <p:nvPr/>
        </p:nvSpPr>
        <p:spPr bwMode="auto">
          <a:xfrm>
            <a:off x="4549775" y="3052763"/>
            <a:ext cx="184150" cy="45720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400"/>
          </a:p>
        </p:txBody>
      </p:sp>
      <p:sp>
        <p:nvSpPr>
          <p:cNvPr id="13322" name="Rectangle 10"/>
          <p:cNvSpPr>
            <a:spLocks noGrp="1" noChangeArrowheads="1"/>
          </p:cNvSpPr>
          <p:nvPr>
            <p:ph type="subTitle" idx="1"/>
          </p:nvPr>
        </p:nvSpPr>
        <p:spPr>
          <a:xfrm>
            <a:off x="1122947" y="685800"/>
            <a:ext cx="6400800" cy="1752600"/>
          </a:xfrm>
        </p:spPr>
        <p:txBody>
          <a:bodyPr/>
          <a:lstStyle/>
          <a:p>
            <a:pPr lvl="0">
              <a:spcBef>
                <a:spcPct val="0"/>
              </a:spcBef>
            </a:pPr>
            <a:r>
              <a:rPr lang="en-US" sz="3600" kern="1200" dirty="0" smtClean="0">
                <a:solidFill>
                  <a:srgbClr val="000000"/>
                </a:solidFill>
                <a:latin typeface="Times New Roman" pitchFamily="18" charset="0"/>
              </a:rPr>
              <a:t>What form of Greek architecture is used in many of the buildings in the U.S.?</a:t>
            </a:r>
          </a:p>
          <a:p>
            <a:pPr marL="742950" lvl="0" indent="-742950">
              <a:spcBef>
                <a:spcPct val="0"/>
              </a:spcBef>
              <a:buAutoNum type="alphaLcPeriod"/>
            </a:pPr>
            <a:r>
              <a:rPr lang="en-US" sz="3600" kern="1200" dirty="0" smtClean="0">
                <a:solidFill>
                  <a:srgbClr val="000000"/>
                </a:solidFill>
                <a:latin typeface="Times New Roman" pitchFamily="18" charset="0"/>
              </a:rPr>
              <a:t>Columns</a:t>
            </a:r>
          </a:p>
          <a:p>
            <a:pPr marL="514350" lvl="0" indent="-514350">
              <a:spcBef>
                <a:spcPct val="0"/>
              </a:spcBef>
              <a:buAutoNum type="alphaLcPeriod"/>
            </a:pPr>
            <a:r>
              <a:rPr lang="en-US" sz="3600" kern="1200" dirty="0" smtClean="0">
                <a:solidFill>
                  <a:srgbClr val="000000"/>
                </a:solidFill>
                <a:latin typeface="Times New Roman" pitchFamily="18" charset="0"/>
              </a:rPr>
              <a:t>Decks</a:t>
            </a:r>
          </a:p>
          <a:p>
            <a:pPr marL="514350" lvl="0" indent="-514350">
              <a:spcBef>
                <a:spcPct val="0"/>
              </a:spcBef>
              <a:buAutoNum type="alphaLcPeriod"/>
            </a:pPr>
            <a:r>
              <a:rPr lang="en-US" sz="3600" kern="1200" dirty="0" smtClean="0">
                <a:solidFill>
                  <a:srgbClr val="000000"/>
                </a:solidFill>
                <a:latin typeface="Times New Roman" pitchFamily="18" charset="0"/>
              </a:rPr>
              <a:t>Slanted Roofs</a:t>
            </a:r>
            <a:endParaRPr lang="en-US" dirty="0"/>
          </a:p>
        </p:txBody>
      </p:sp>
      <p:pic>
        <p:nvPicPr>
          <p:cNvPr id="1026" name="Picture 2" descr="C:\Users\JASON\AppData\Local\Microsoft\Windows\Temporary Internet Files\Content.IE5\DW81UW8G\MC9001291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3657600"/>
            <a:ext cx="2243618" cy="1979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5" name="Rectangle 1031"/>
          <p:cNvSpPr>
            <a:spLocks noGrp="1" noChangeArrowheads="1"/>
          </p:cNvSpPr>
          <p:nvPr>
            <p:ph type="subTitle" idx="1"/>
          </p:nvPr>
        </p:nvSpPr>
        <p:spPr>
          <a:xfrm>
            <a:off x="1371600" y="838200"/>
            <a:ext cx="6400800" cy="1752600"/>
          </a:xfrm>
        </p:spPr>
        <p:txBody>
          <a:bodyPr/>
          <a:lstStyle/>
          <a:p>
            <a:pPr lvl="0">
              <a:spcBef>
                <a:spcPct val="0"/>
              </a:spcBef>
            </a:pPr>
            <a:r>
              <a:rPr lang="en-US" sz="3600" kern="1200" dirty="0" smtClean="0">
                <a:solidFill>
                  <a:srgbClr val="000000"/>
                </a:solidFill>
                <a:latin typeface="Times New Roman" pitchFamily="18" charset="0"/>
              </a:rPr>
              <a:t>Yes or No?</a:t>
            </a:r>
          </a:p>
          <a:p>
            <a:pPr lvl="0">
              <a:spcBef>
                <a:spcPct val="0"/>
              </a:spcBef>
            </a:pPr>
            <a:r>
              <a:rPr lang="en-US" sz="3600" kern="1200" dirty="0" smtClean="0">
                <a:solidFill>
                  <a:srgbClr val="000000"/>
                </a:solidFill>
                <a:latin typeface="Times New Roman" pitchFamily="18" charset="0"/>
              </a:rPr>
              <a:t>The building shown has Greek influences.</a:t>
            </a:r>
            <a:endParaRPr lang="en-US" sz="3600" dirty="0"/>
          </a:p>
        </p:txBody>
      </p:sp>
      <p:pic>
        <p:nvPicPr>
          <p:cNvPr id="2" name="Picture 2" descr="C:\Users\JASON\AppData\Local\Microsoft\Windows\Temporary Internet Files\Content.IE5\DW81UW8G\MC9000363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2853" y="2514600"/>
            <a:ext cx="4681663"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3" name="Rectangle 7"/>
          <p:cNvSpPr>
            <a:spLocks noGrp="1" noChangeArrowheads="1"/>
          </p:cNvSpPr>
          <p:nvPr>
            <p:ph type="ctrTitle"/>
          </p:nvPr>
        </p:nvSpPr>
        <p:spPr>
          <a:xfrm>
            <a:off x="1219200" y="2590800"/>
            <a:ext cx="7772400" cy="1143000"/>
          </a:xfrm>
        </p:spPr>
        <p:txBody>
          <a:bodyPr/>
          <a:lstStyle/>
          <a:p>
            <a:r>
              <a:rPr lang="en-US" dirty="0" smtClean="0"/>
              <a:t>Yes</a:t>
            </a:r>
            <a:endParaRPr lang="en-US" dirty="0"/>
          </a:p>
        </p:txBody>
      </p:sp>
      <p:sp>
        <p:nvSpPr>
          <p:cNvPr id="178184" name="Rectangle 8"/>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1" name="Rectangle 1031"/>
          <p:cNvSpPr>
            <a:spLocks noGrp="1" noChangeArrowheads="1"/>
          </p:cNvSpPr>
          <p:nvPr>
            <p:ph type="subTitle" idx="1"/>
          </p:nvPr>
        </p:nvSpPr>
        <p:spPr>
          <a:xfrm>
            <a:off x="990600" y="1295400"/>
            <a:ext cx="6400800" cy="1752600"/>
          </a:xfrm>
        </p:spPr>
        <p:txBody>
          <a:bodyPr/>
          <a:lstStyle/>
          <a:p>
            <a:r>
              <a:rPr lang="en-US" dirty="0" smtClean="0"/>
              <a:t>True or False?</a:t>
            </a:r>
          </a:p>
          <a:p>
            <a:endParaRPr lang="en-US" dirty="0"/>
          </a:p>
          <a:p>
            <a:r>
              <a:rPr lang="en-US" dirty="0" smtClean="0"/>
              <a:t>The word “democracy” describes a government in which the people elect their leaders.</a:t>
            </a:r>
            <a:endParaRPr lang="en-US" dirty="0"/>
          </a:p>
        </p:txBody>
      </p:sp>
      <p:pic>
        <p:nvPicPr>
          <p:cNvPr id="15362" name="Picture 2" descr="C:\Users\JASON\AppData\Local\Microsoft\Windows\Temporary Internet Files\Content.IE5\X5U4OR67\MP9004221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JASON\AppData\Local\Microsoft\Windows\Temporary Internet Files\Content.IE5\438MJW3F\MC90044874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4036595"/>
            <a:ext cx="2981826" cy="19878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79" name="Rectangle 7"/>
          <p:cNvSpPr>
            <a:spLocks noGrp="1" noChangeArrowheads="1"/>
          </p:cNvSpPr>
          <p:nvPr>
            <p:ph type="ctrTitle"/>
          </p:nvPr>
        </p:nvSpPr>
        <p:spPr>
          <a:xfrm>
            <a:off x="685800" y="2286000"/>
            <a:ext cx="7772400" cy="1143000"/>
          </a:xfrm>
        </p:spPr>
        <p:txBody>
          <a:bodyPr/>
          <a:lstStyle/>
          <a:p>
            <a:r>
              <a:rPr lang="en-US" dirty="0" smtClean="0"/>
              <a:t>True</a:t>
            </a:r>
            <a:endParaRPr lang="en-US" dirty="0"/>
          </a:p>
        </p:txBody>
      </p:sp>
      <p:sp>
        <p:nvSpPr>
          <p:cNvPr id="182280" name="Rectangle 8"/>
          <p:cNvSpPr>
            <a:spLocks noGrp="1" noChangeArrowheads="1"/>
          </p:cNvSpPr>
          <p:nvPr>
            <p:ph type="subTitle" idx="1"/>
          </p:nvPr>
        </p:nvSpPr>
        <p:spPr/>
        <p:txBody>
          <a:bodyPr/>
          <a:lstStyle/>
          <a:p>
            <a:endParaRPr lang="en-US" dirty="0"/>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7" name="Rectangle 1031"/>
          <p:cNvSpPr>
            <a:spLocks noGrp="1" noChangeArrowheads="1"/>
          </p:cNvSpPr>
          <p:nvPr>
            <p:ph type="subTitle" idx="1"/>
          </p:nvPr>
        </p:nvSpPr>
        <p:spPr>
          <a:xfrm>
            <a:off x="1600200" y="1143000"/>
            <a:ext cx="6400800" cy="1752600"/>
          </a:xfrm>
        </p:spPr>
        <p:txBody>
          <a:bodyPr/>
          <a:lstStyle/>
          <a:p>
            <a:r>
              <a:rPr lang="en-US" dirty="0"/>
              <a:t>True or False</a:t>
            </a:r>
            <a:r>
              <a:rPr lang="en-US" dirty="0" smtClean="0"/>
              <a:t>?</a:t>
            </a:r>
          </a:p>
          <a:p>
            <a:endParaRPr lang="en-US" dirty="0"/>
          </a:p>
          <a:p>
            <a:r>
              <a:rPr lang="en-US" dirty="0" smtClean="0"/>
              <a:t>The Olympic games originated in the country of Italy.</a:t>
            </a:r>
            <a:endParaRPr lang="en-US" dirty="0"/>
          </a:p>
          <a:p>
            <a:endParaRPr lang="en-US" dirty="0"/>
          </a:p>
          <a:p>
            <a:endParaRPr lang="en-US" dirty="0" smtClean="0"/>
          </a:p>
          <a:p>
            <a:endParaRPr lang="en-US" dirty="0" smtClean="0"/>
          </a:p>
          <a:p>
            <a:endParaRPr lang="en-US" dirty="0"/>
          </a:p>
          <a:p>
            <a:endParaRPr lang="en-US" dirty="0"/>
          </a:p>
        </p:txBody>
      </p:sp>
      <p:pic>
        <p:nvPicPr>
          <p:cNvPr id="14338" name="Picture 2" descr="C:\Users\JASON\AppData\Local\Microsoft\Windows\Temporary Internet Files\Content.IE5\438MJW3F\MC9004487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05200"/>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75" name="Rectangle 7"/>
          <p:cNvSpPr>
            <a:spLocks noGrp="1" noChangeArrowheads="1"/>
          </p:cNvSpPr>
          <p:nvPr>
            <p:ph type="ctrTitle"/>
          </p:nvPr>
        </p:nvSpPr>
        <p:spPr>
          <a:xfrm>
            <a:off x="685800" y="2286000"/>
            <a:ext cx="7772400" cy="1143000"/>
          </a:xfrm>
        </p:spPr>
        <p:txBody>
          <a:bodyPr/>
          <a:lstStyle/>
          <a:p>
            <a:r>
              <a:rPr lang="en-US" dirty="0" smtClean="0"/>
              <a:t>False- They began in Greece</a:t>
            </a:r>
            <a:endParaRPr lang="en-US" dirty="0"/>
          </a:p>
        </p:txBody>
      </p:sp>
      <p:sp>
        <p:nvSpPr>
          <p:cNvPr id="186376" name="Rectangle 8"/>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3" name="Rectangle 1031"/>
          <p:cNvSpPr>
            <a:spLocks noGrp="1" noChangeArrowheads="1"/>
          </p:cNvSpPr>
          <p:nvPr>
            <p:ph type="subTitle" idx="1"/>
          </p:nvPr>
        </p:nvSpPr>
        <p:spPr>
          <a:xfrm>
            <a:off x="1371600" y="762000"/>
            <a:ext cx="6400800" cy="1752600"/>
          </a:xfrm>
        </p:spPr>
        <p:txBody>
          <a:bodyPr/>
          <a:lstStyle/>
          <a:p>
            <a:r>
              <a:rPr lang="en-US" dirty="0" smtClean="0"/>
              <a:t>True or False?</a:t>
            </a:r>
          </a:p>
          <a:p>
            <a:endParaRPr lang="en-US" dirty="0" smtClean="0"/>
          </a:p>
          <a:p>
            <a:r>
              <a:rPr lang="en-US" dirty="0" smtClean="0"/>
              <a:t>Greece is located on the southern coast of Africa.</a:t>
            </a:r>
          </a:p>
          <a:p>
            <a:endParaRPr lang="en-US" dirty="0"/>
          </a:p>
        </p:txBody>
      </p:sp>
      <p:pic>
        <p:nvPicPr>
          <p:cNvPr id="15362" name="Picture 2" descr="C:\Users\JASON\AppData\Local\Microsoft\Windows\Temporary Internet Files\Content.IE5\UWR341S1\MC9004487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276600"/>
            <a:ext cx="3505200" cy="233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71" name="Rectangle 7"/>
          <p:cNvSpPr>
            <a:spLocks noGrp="1" noChangeArrowheads="1"/>
          </p:cNvSpPr>
          <p:nvPr>
            <p:ph type="ctrTitle"/>
          </p:nvPr>
        </p:nvSpPr>
        <p:spPr>
          <a:xfrm>
            <a:off x="685800" y="2286000"/>
            <a:ext cx="7772400" cy="1143000"/>
          </a:xfrm>
        </p:spPr>
        <p:txBody>
          <a:bodyPr/>
          <a:lstStyle/>
          <a:p>
            <a:r>
              <a:rPr lang="en-US" dirty="0" smtClean="0"/>
              <a:t>False- It is located on the southern coast of Europe!</a:t>
            </a:r>
            <a:endParaRPr lang="en-US" dirty="0"/>
          </a:p>
        </p:txBody>
      </p:sp>
      <p:sp>
        <p:nvSpPr>
          <p:cNvPr id="190472" name="Rectangle 8"/>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9" name="Rectangle 1031"/>
          <p:cNvSpPr>
            <a:spLocks noGrp="1" noChangeArrowheads="1"/>
          </p:cNvSpPr>
          <p:nvPr>
            <p:ph type="subTitle" idx="1"/>
          </p:nvPr>
        </p:nvSpPr>
        <p:spPr>
          <a:xfrm>
            <a:off x="1066800" y="381000"/>
            <a:ext cx="6400800" cy="1752600"/>
          </a:xfrm>
        </p:spPr>
        <p:txBody>
          <a:bodyPr/>
          <a:lstStyle/>
          <a:p>
            <a:r>
              <a:rPr lang="en-US" sz="7200" dirty="0" smtClean="0"/>
              <a:t>True or False?</a:t>
            </a:r>
          </a:p>
          <a:p>
            <a:endParaRPr lang="en-US" dirty="0"/>
          </a:p>
          <a:p>
            <a:r>
              <a:rPr lang="en-US" dirty="0" smtClean="0"/>
              <a:t>The American government is modeled after the democratic government of Greece.</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962400"/>
            <a:ext cx="3505200"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67" name="Rectangle 7"/>
          <p:cNvSpPr>
            <a:spLocks noGrp="1" noChangeArrowheads="1"/>
          </p:cNvSpPr>
          <p:nvPr>
            <p:ph type="ctrTitle"/>
          </p:nvPr>
        </p:nvSpPr>
        <p:spPr>
          <a:xfrm>
            <a:off x="685800" y="2286000"/>
            <a:ext cx="7772400" cy="1143000"/>
          </a:xfrm>
        </p:spPr>
        <p:txBody>
          <a:bodyPr/>
          <a:lstStyle/>
          <a:p>
            <a:r>
              <a:rPr lang="en-US" dirty="0" smtClean="0"/>
              <a:t>True</a:t>
            </a:r>
            <a:endParaRPr lang="en-US" dirty="0"/>
          </a:p>
        </p:txBody>
      </p:sp>
      <p:sp>
        <p:nvSpPr>
          <p:cNvPr id="194568" name="Rectangle 8"/>
          <p:cNvSpPr>
            <a:spLocks noGrp="1" noChangeArrowheads="1"/>
          </p:cNvSpPr>
          <p:nvPr>
            <p:ph type="subTitle" idx="1"/>
          </p:nvPr>
        </p:nvSpPr>
        <p:spPr/>
        <p:txBody>
          <a:bodyPr/>
          <a:lstStyle/>
          <a:p>
            <a:endParaRPr lang="en-US"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AutoShape 1028">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6" name="Rectangle 1032"/>
          <p:cNvSpPr>
            <a:spLocks noGrp="1" noChangeArrowheads="1"/>
          </p:cNvSpPr>
          <p:nvPr>
            <p:ph type="ctrTitle"/>
          </p:nvPr>
        </p:nvSpPr>
        <p:spPr>
          <a:xfrm>
            <a:off x="685800" y="2286000"/>
            <a:ext cx="7772400" cy="1143000"/>
          </a:xfrm>
        </p:spPr>
        <p:txBody>
          <a:bodyPr/>
          <a:lstStyle/>
          <a:p>
            <a:r>
              <a:rPr lang="en-US" dirty="0" smtClean="0"/>
              <a:t>a. Columns</a:t>
            </a:r>
            <a:endParaRPr lang="en-US" dirty="0"/>
          </a:p>
        </p:txBody>
      </p:sp>
      <p:sp>
        <p:nvSpPr>
          <p:cNvPr id="104457" name="Rectangle 1033"/>
          <p:cNvSpPr>
            <a:spLocks noGrp="1" noChangeArrowheads="1"/>
          </p:cNvSpPr>
          <p:nvPr>
            <p:ph type="subTitle" idx="1"/>
          </p:nvPr>
        </p:nvSpPr>
        <p:spPr/>
        <p:txBody>
          <a:bodyPr/>
          <a:lstStyle/>
          <a:p>
            <a:endParaRPr lang="en-US" dirty="0"/>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5" name="Rectangle 7"/>
          <p:cNvSpPr>
            <a:spLocks noGrp="1" noChangeArrowheads="1"/>
          </p:cNvSpPr>
          <p:nvPr>
            <p:ph type="subTitle" idx="1"/>
          </p:nvPr>
        </p:nvSpPr>
        <p:spPr>
          <a:xfrm>
            <a:off x="1371600" y="838200"/>
            <a:ext cx="6400800" cy="1752600"/>
          </a:xfrm>
        </p:spPr>
        <p:txBody>
          <a:bodyPr/>
          <a:lstStyle/>
          <a:p>
            <a:pPr lvl="0"/>
            <a:r>
              <a:rPr lang="en-US" dirty="0">
                <a:solidFill>
                  <a:srgbClr val="000000"/>
                </a:solidFill>
              </a:rPr>
              <a:t>True or False</a:t>
            </a:r>
            <a:r>
              <a:rPr lang="en-US" dirty="0" smtClean="0">
                <a:solidFill>
                  <a:srgbClr val="000000"/>
                </a:solidFill>
              </a:rPr>
              <a:t>?</a:t>
            </a:r>
          </a:p>
          <a:p>
            <a:pPr lvl="0"/>
            <a:endParaRPr lang="en-US" dirty="0">
              <a:solidFill>
                <a:srgbClr val="000000"/>
              </a:solidFill>
            </a:endParaRPr>
          </a:p>
          <a:p>
            <a:pPr lvl="0"/>
            <a:r>
              <a:rPr lang="en-US" dirty="0" smtClean="0">
                <a:solidFill>
                  <a:srgbClr val="000000"/>
                </a:solidFill>
              </a:rPr>
              <a:t>Many United States buildings modeled Greek architecture by using rounded staircases on the buildings.</a:t>
            </a:r>
          </a:p>
          <a:p>
            <a:pPr lvl="0"/>
            <a:endParaRPr lang="en-US" dirty="0">
              <a:solidFill>
                <a:srgbClr val="000000"/>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962400"/>
            <a:ext cx="3505200" cy="233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AutoShape 4">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3" name="Rectangle 7"/>
          <p:cNvSpPr>
            <a:spLocks noGrp="1" noChangeArrowheads="1"/>
          </p:cNvSpPr>
          <p:nvPr>
            <p:ph type="ctrTitle"/>
          </p:nvPr>
        </p:nvSpPr>
        <p:spPr>
          <a:xfrm>
            <a:off x="685800" y="2286000"/>
            <a:ext cx="7772400" cy="1143000"/>
          </a:xfrm>
        </p:spPr>
        <p:txBody>
          <a:bodyPr/>
          <a:lstStyle/>
          <a:p>
            <a:r>
              <a:rPr lang="en-US" dirty="0" smtClean="0"/>
              <a:t>False- They used columns!</a:t>
            </a:r>
            <a:br>
              <a:rPr lang="en-US" dirty="0" smtClean="0"/>
            </a:br>
            <a:endParaRPr lang="en-US" dirty="0"/>
          </a:p>
        </p:txBody>
      </p:sp>
      <p:sp>
        <p:nvSpPr>
          <p:cNvPr id="198664" name="Rectangle 8"/>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685800" y="1981200"/>
            <a:ext cx="7772400" cy="1143000"/>
          </a:xfrm>
        </p:spPr>
        <p:txBody>
          <a:bodyPr/>
          <a:lstStyle/>
          <a:p>
            <a:pPr lvl="0"/>
            <a:r>
              <a:rPr lang="en-US" sz="3600" kern="1200" dirty="0" smtClean="0">
                <a:solidFill>
                  <a:srgbClr val="000000"/>
                </a:solidFill>
                <a:latin typeface="Times New Roman" pitchFamily="18" charset="0"/>
                <a:ea typeface="+mn-ea"/>
                <a:cs typeface="+mn-cs"/>
              </a:rPr>
              <a:t>Which of the following occurs every four years, is participated in by athletes from the U.S., and originated in the country of Greece?</a:t>
            </a:r>
            <a:br>
              <a:rPr lang="en-US" sz="3600" kern="1200" dirty="0" smtClean="0">
                <a:solidFill>
                  <a:srgbClr val="000000"/>
                </a:solidFill>
                <a:latin typeface="Times New Roman" pitchFamily="18" charset="0"/>
                <a:ea typeface="+mn-ea"/>
                <a:cs typeface="+mn-cs"/>
              </a:rPr>
            </a:br>
            <a:r>
              <a:rPr lang="en-US" sz="3600" kern="1200" dirty="0" smtClean="0">
                <a:solidFill>
                  <a:srgbClr val="000000"/>
                </a:solidFill>
                <a:latin typeface="Times New Roman" pitchFamily="18" charset="0"/>
                <a:ea typeface="+mn-ea"/>
                <a:cs typeface="+mn-cs"/>
              </a:rPr>
              <a:t>A. The </a:t>
            </a:r>
            <a:r>
              <a:rPr lang="en-US" sz="3600" kern="1200" dirty="0" err="1" smtClean="0">
                <a:solidFill>
                  <a:srgbClr val="000000"/>
                </a:solidFill>
                <a:latin typeface="Times New Roman" pitchFamily="18" charset="0"/>
                <a:ea typeface="+mn-ea"/>
                <a:cs typeface="+mn-cs"/>
              </a:rPr>
              <a:t>Superbowl</a:t>
            </a:r>
            <a:r>
              <a:rPr lang="en-US" sz="3600" kern="1200" dirty="0" smtClean="0">
                <a:solidFill>
                  <a:srgbClr val="000000"/>
                </a:solidFill>
                <a:latin typeface="Times New Roman" pitchFamily="18" charset="0"/>
                <a:ea typeface="+mn-ea"/>
                <a:cs typeface="+mn-cs"/>
              </a:rPr>
              <a:t/>
            </a:r>
            <a:br>
              <a:rPr lang="en-US" sz="3600" kern="1200" dirty="0" smtClean="0">
                <a:solidFill>
                  <a:srgbClr val="000000"/>
                </a:solidFill>
                <a:latin typeface="Times New Roman" pitchFamily="18" charset="0"/>
                <a:ea typeface="+mn-ea"/>
                <a:cs typeface="+mn-cs"/>
              </a:rPr>
            </a:br>
            <a:r>
              <a:rPr lang="en-US" sz="3600" kern="1200" dirty="0" smtClean="0">
                <a:solidFill>
                  <a:srgbClr val="000000"/>
                </a:solidFill>
                <a:latin typeface="Times New Roman" pitchFamily="18" charset="0"/>
                <a:ea typeface="+mn-ea"/>
                <a:cs typeface="+mn-cs"/>
              </a:rPr>
              <a:t>B. The Daytona 500</a:t>
            </a:r>
            <a:br>
              <a:rPr lang="en-US" sz="3600" kern="1200" dirty="0" smtClean="0">
                <a:solidFill>
                  <a:srgbClr val="000000"/>
                </a:solidFill>
                <a:latin typeface="Times New Roman" pitchFamily="18" charset="0"/>
                <a:ea typeface="+mn-ea"/>
                <a:cs typeface="+mn-cs"/>
              </a:rPr>
            </a:br>
            <a:r>
              <a:rPr lang="en-US" sz="3600" kern="1200" dirty="0" smtClean="0">
                <a:solidFill>
                  <a:srgbClr val="000000"/>
                </a:solidFill>
                <a:latin typeface="Times New Roman" pitchFamily="18" charset="0"/>
                <a:ea typeface="+mn-ea"/>
                <a:cs typeface="+mn-cs"/>
              </a:rPr>
              <a:t>C. The Olympic Games</a:t>
            </a:r>
            <a:endParaRPr lang="en-US" sz="4000" dirty="0"/>
          </a:p>
        </p:txBody>
      </p:sp>
      <p:pic>
        <p:nvPicPr>
          <p:cNvPr id="4098" name="Picture 2" descr="C:\Users\JASON\AppData\Local\Microsoft\Windows\Temporary Internet Files\Content.IE5\X5U4OR67\MC9004415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038600"/>
            <a:ext cx="187325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AutoShape 3076">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2" name="Rectangle 3080"/>
          <p:cNvSpPr>
            <a:spLocks noGrp="1" noChangeArrowheads="1"/>
          </p:cNvSpPr>
          <p:nvPr>
            <p:ph type="ctrTitle"/>
          </p:nvPr>
        </p:nvSpPr>
        <p:spPr>
          <a:xfrm>
            <a:off x="685800" y="2286000"/>
            <a:ext cx="7772400" cy="1143000"/>
          </a:xfrm>
        </p:spPr>
        <p:txBody>
          <a:bodyPr/>
          <a:lstStyle/>
          <a:p>
            <a:r>
              <a:rPr lang="en-US" dirty="0" smtClean="0"/>
              <a:t>C. The Olympic Games</a:t>
            </a:r>
            <a:endParaRPr lang="en-US" dirty="0"/>
          </a:p>
        </p:txBody>
      </p:sp>
      <p:sp>
        <p:nvSpPr>
          <p:cNvPr id="108553" name="Rectangle 3081"/>
          <p:cNvSpPr>
            <a:spLocks noGrp="1" noChangeArrowheads="1"/>
          </p:cNvSpPr>
          <p:nvPr>
            <p:ph type="subTitle" idx="1"/>
          </p:nvPr>
        </p:nvSpPr>
        <p:spPr/>
        <p:txBody>
          <a:bodyPr/>
          <a:lstStyle/>
          <a:p>
            <a:endParaRPr lang="en-US" dirty="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Rectangle 3078"/>
          <p:cNvSpPr>
            <a:spLocks noGrp="1" noChangeArrowheads="1"/>
          </p:cNvSpPr>
          <p:nvPr>
            <p:ph type="ctrTitle"/>
          </p:nvPr>
        </p:nvSpPr>
        <p:spPr>
          <a:xfrm>
            <a:off x="457200" y="1752600"/>
            <a:ext cx="7772400" cy="1143000"/>
          </a:xfrm>
        </p:spPr>
        <p:txBody>
          <a:bodyPr/>
          <a:lstStyle/>
          <a:p>
            <a:pPr lvl="0"/>
            <a:r>
              <a:rPr lang="en-US" sz="6000" dirty="0" smtClean="0"/>
              <a:t/>
            </a:r>
            <a:br>
              <a:rPr lang="en-US" sz="6000" dirty="0" smtClean="0"/>
            </a:br>
            <a:r>
              <a:rPr lang="en-US" sz="3600" kern="1200" dirty="0" smtClean="0">
                <a:solidFill>
                  <a:srgbClr val="000000"/>
                </a:solidFill>
                <a:latin typeface="Times New Roman" pitchFamily="18" charset="0"/>
                <a:ea typeface="+mn-ea"/>
                <a:cs typeface="+mn-cs"/>
              </a:rPr>
              <a:t>The White House has examples of Greek influence on the front. What is the name for these fixtures?</a:t>
            </a:r>
            <a:br>
              <a:rPr lang="en-US" sz="3600" kern="1200" dirty="0" smtClean="0">
                <a:solidFill>
                  <a:srgbClr val="000000"/>
                </a:solidFill>
                <a:latin typeface="Times New Roman" pitchFamily="18" charset="0"/>
                <a:ea typeface="+mn-ea"/>
                <a:cs typeface="+mn-cs"/>
              </a:rPr>
            </a:br>
            <a:r>
              <a:rPr lang="en-US" sz="3600" kern="1200" dirty="0" smtClean="0">
                <a:solidFill>
                  <a:srgbClr val="000000"/>
                </a:solidFill>
                <a:latin typeface="Times New Roman" pitchFamily="18" charset="0"/>
                <a:ea typeface="+mn-ea"/>
                <a:cs typeface="+mn-cs"/>
              </a:rPr>
              <a:t>A. Railings</a:t>
            </a:r>
            <a:br>
              <a:rPr lang="en-US" sz="3600" kern="1200" dirty="0" smtClean="0">
                <a:solidFill>
                  <a:srgbClr val="000000"/>
                </a:solidFill>
                <a:latin typeface="Times New Roman" pitchFamily="18" charset="0"/>
                <a:ea typeface="+mn-ea"/>
                <a:cs typeface="+mn-cs"/>
              </a:rPr>
            </a:br>
            <a:r>
              <a:rPr lang="en-US" sz="3600" kern="1200" dirty="0" smtClean="0">
                <a:solidFill>
                  <a:srgbClr val="000000"/>
                </a:solidFill>
                <a:latin typeface="Times New Roman" pitchFamily="18" charset="0"/>
                <a:ea typeface="+mn-ea"/>
                <a:cs typeface="+mn-cs"/>
              </a:rPr>
              <a:t>B. Columns</a:t>
            </a:r>
            <a:br>
              <a:rPr lang="en-US" sz="3600" kern="1200" dirty="0" smtClean="0">
                <a:solidFill>
                  <a:srgbClr val="000000"/>
                </a:solidFill>
                <a:latin typeface="Times New Roman" pitchFamily="18" charset="0"/>
                <a:ea typeface="+mn-ea"/>
                <a:cs typeface="+mn-cs"/>
              </a:rPr>
            </a:br>
            <a:r>
              <a:rPr lang="en-US" sz="3600" kern="1200" dirty="0" smtClean="0">
                <a:solidFill>
                  <a:srgbClr val="000000"/>
                </a:solidFill>
                <a:latin typeface="Times New Roman" pitchFamily="18" charset="0"/>
                <a:ea typeface="+mn-ea"/>
                <a:cs typeface="+mn-cs"/>
              </a:rPr>
              <a:t>C. Stairs</a:t>
            </a:r>
            <a:endParaRPr lang="en-US" sz="4000" dirty="0"/>
          </a:p>
        </p:txBody>
      </p:sp>
      <p:pic>
        <p:nvPicPr>
          <p:cNvPr id="2050" name="Picture 2" descr="C:\Users\JASON\AppData\Local\Microsoft\Windows\Temporary Internet Files\Content.IE5\X5U4OR67\MC9001493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733800"/>
            <a:ext cx="2755069" cy="20634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AutoShape 1028">
            <a:hlinkClick r:id="" action="ppaction://hlinkshowjump?jump=firstslide" highlightClick="1"/>
          </p:cNvPr>
          <p:cNvSpPr>
            <a:spLocks noChangeArrowheads="1"/>
          </p:cNvSpPr>
          <p:nvPr/>
        </p:nvSpPr>
        <p:spPr bwMode="auto">
          <a:xfrm>
            <a:off x="7924800" y="5791200"/>
            <a:ext cx="1219200" cy="1066800"/>
          </a:xfrm>
          <a:prstGeom prst="actionButtonHom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8" name="Rectangle 1032"/>
          <p:cNvSpPr>
            <a:spLocks noGrp="1" noChangeArrowheads="1"/>
          </p:cNvSpPr>
          <p:nvPr>
            <p:ph type="ctrTitle"/>
          </p:nvPr>
        </p:nvSpPr>
        <p:spPr>
          <a:xfrm>
            <a:off x="685800" y="2286000"/>
            <a:ext cx="7772400" cy="1143000"/>
          </a:xfrm>
        </p:spPr>
        <p:txBody>
          <a:bodyPr/>
          <a:lstStyle/>
          <a:p>
            <a:r>
              <a:rPr lang="en-US" dirty="0" smtClean="0"/>
              <a:t>B. Columns</a:t>
            </a:r>
            <a:endParaRPr lang="en-US" dirty="0"/>
          </a:p>
        </p:txBody>
      </p:sp>
      <p:sp>
        <p:nvSpPr>
          <p:cNvPr id="112649" name="Rectangle 1033"/>
          <p:cNvSpPr>
            <a:spLocks noGrp="1" noChangeArrowheads="1"/>
          </p:cNvSpPr>
          <p:nvPr>
            <p:ph type="subTitle" idx="1"/>
          </p:nvPr>
        </p:nvSpPr>
        <p:spPr/>
        <p:txBody>
          <a:bodyPr/>
          <a:lstStyle/>
          <a:p>
            <a:endParaRPr lang="en-US"/>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3366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570</Words>
  <Application>Microsoft Office PowerPoint</Application>
  <PresentationFormat>On-screen Show (4:3)</PresentationFormat>
  <Paragraphs>176</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Default Design</vt:lpstr>
      <vt:lpstr>PowerPoint Presentation</vt:lpstr>
      <vt:lpstr>PowerPoint Presentation</vt:lpstr>
      <vt:lpstr>Democracy</vt:lpstr>
      <vt:lpstr>PowerPoint Presentation</vt:lpstr>
      <vt:lpstr>a. Columns</vt:lpstr>
      <vt:lpstr>Which of the following occurs every four years, is participated in by athletes from the U.S., and originated in the country of Greece? A. The Superbowl B. The Daytona 500 C. The Olympic Games</vt:lpstr>
      <vt:lpstr>C. The Olympic Games</vt:lpstr>
      <vt:lpstr> The White House has examples of Greek influence on the front. What is the name for these fixtures? A. Railings B. Columns C. Stairs</vt:lpstr>
      <vt:lpstr>B. Columns</vt:lpstr>
      <vt:lpstr>Jamie is an expert runner in the track and field events in his school. Which Greek occurrence might be a goal for him in the future? A. Column Builder B. Democratic Candidate C. Olympic Contender  </vt:lpstr>
      <vt:lpstr>C. Olympic Contender</vt:lpstr>
      <vt:lpstr>PowerPoint Presentation</vt:lpstr>
      <vt:lpstr>By the People</vt:lpstr>
      <vt:lpstr>In a democratic government, leaders are chosen in which way? A. They are elected by the people. B. They are chosen based on their parents. C. They pay money to get the job.   </vt:lpstr>
      <vt:lpstr>A. They are elected by the people.</vt:lpstr>
      <vt:lpstr>Which of the following is elected by voters to govern a single state? A. Mayor B. President C. Governor .  </vt:lpstr>
      <vt:lpstr>C. Governor</vt:lpstr>
      <vt:lpstr>In Greece, only men who were property owners were allowed to vote for their leaders. How is the U.S. different? A. Only men over 35 can vote. B. White men can vote. C. Men and women who are legal citizens can vote.</vt:lpstr>
      <vt:lpstr>C. Men and women who are legal citizens can vote.</vt:lpstr>
      <vt:lpstr>Which continent is the country of Greece located on? A. North America B. Asia C. Europe  </vt:lpstr>
      <vt:lpstr>C. Europe</vt:lpstr>
      <vt:lpstr>PowerPoint Presentation</vt:lpstr>
      <vt:lpstr>Northern Hemisphere</vt:lpstr>
      <vt:lpstr>PowerPoint Presentation</vt:lpstr>
      <vt:lpstr>Eastern Hemisphere</vt:lpstr>
      <vt:lpstr>PowerPoint Presentation</vt:lpstr>
      <vt:lpstr>B. South</vt:lpstr>
      <vt:lpstr>PowerPoint Presentation</vt:lpstr>
      <vt:lpstr>West</vt:lpstr>
      <vt:lpstr>PowerPoint Presentation</vt:lpstr>
      <vt:lpstr>A. The other country is Italy. It is located right next to Greece.</vt:lpstr>
      <vt:lpstr>PowerPoint Presentation</vt:lpstr>
      <vt:lpstr>Yes</vt:lpstr>
      <vt:lpstr>.</vt:lpstr>
      <vt:lpstr>PowerPoint Presentation</vt:lpstr>
      <vt:lpstr>PowerPoint Presentation</vt:lpstr>
      <vt:lpstr>Yes</vt:lpstr>
      <vt:lpstr>PowerPoint Presentation</vt:lpstr>
      <vt:lpstr>Yes </vt:lpstr>
      <vt:lpstr>PowerPoint Presentation</vt:lpstr>
      <vt:lpstr>Yes</vt:lpstr>
      <vt:lpstr>PowerPoint Presentation</vt:lpstr>
      <vt:lpstr>True</vt:lpstr>
      <vt:lpstr>PowerPoint Presentation</vt:lpstr>
      <vt:lpstr>False- They began in Greece</vt:lpstr>
      <vt:lpstr>PowerPoint Presentation</vt:lpstr>
      <vt:lpstr>False- It is located on the southern coast of Europe!</vt:lpstr>
      <vt:lpstr>PowerPoint Presentation</vt:lpstr>
      <vt:lpstr>True</vt:lpstr>
      <vt:lpstr>PowerPoint Presentation</vt:lpstr>
      <vt:lpstr>False- They used columns! </vt:lpstr>
    </vt:vector>
  </TitlesOfParts>
  <Company>Grant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Randi Smith</dc:creator>
  <cp:lastModifiedBy>Mikle, Diane</cp:lastModifiedBy>
  <cp:revision>71</cp:revision>
  <dcterms:created xsi:type="dcterms:W3CDTF">1998-08-19T17:45:48Z</dcterms:created>
  <dcterms:modified xsi:type="dcterms:W3CDTF">2013-04-25T20:00:46Z</dcterms:modified>
</cp:coreProperties>
</file>